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</p:sldIdLst>
  <p:sldSz cx="6858000" cy="9144000" type="screen4x3"/>
  <p:notesSz cx="6797675" cy="9926638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 varScale="1">
        <p:scale>
          <a:sx n="82" d="100"/>
          <a:sy n="82" d="100"/>
        </p:scale>
        <p:origin x="2322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840038"/>
            <a:ext cx="5829300" cy="1960562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02EC0-85A0-411B-8D00-F172047485B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78009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C84C6-EC17-4441-AED9-3633CF1D37A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1645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4972050" y="366713"/>
            <a:ext cx="1543050" cy="78009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0" cy="78009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E8B50-84DE-4959-A62D-445D491C4DF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8000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FDC42-CFD4-4109-A422-CB5161BCACA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9053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1338" y="5875338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5829300" cy="20002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6D8BD-D427-47B7-8ADE-B74F1E469AD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4763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429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505200" y="2133600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84235-74B7-48AD-B221-FD38A46C300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08110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046288"/>
            <a:ext cx="3030538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2900363"/>
            <a:ext cx="3030538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4563" y="2046288"/>
            <a:ext cx="3030537" cy="854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4563" y="2900363"/>
            <a:ext cx="3030537" cy="526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7BFE1-CA62-4D28-AA5E-166613A98DC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72124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47855-6682-4BAC-B056-1024B226FE3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43593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3E0FD-5AE8-4302-BE73-C767AD66648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76466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63538"/>
            <a:ext cx="2255838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81288" y="363538"/>
            <a:ext cx="3833812" cy="78041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42900" y="1912938"/>
            <a:ext cx="2255838" cy="62547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82FD9-C8DA-4B00-BC34-361A71F9CB2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45697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44613" y="6400800"/>
            <a:ext cx="4114800" cy="755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344613" y="81756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44613" y="7156450"/>
            <a:ext cx="4114800" cy="1073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7E7B4-976A-470E-8719-B57DBAE4858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795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E3E6C05E-F8C2-47DA-A17C-0F2A182510C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4"/>
          <p:cNvSpPr>
            <a:spLocks noChangeShapeType="1"/>
          </p:cNvSpPr>
          <p:nvPr/>
        </p:nvSpPr>
        <p:spPr bwMode="auto">
          <a:xfrm>
            <a:off x="4346575" y="2459038"/>
            <a:ext cx="0" cy="481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4346575" y="4859338"/>
            <a:ext cx="1404938" cy="1344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2" name="Line 6"/>
          <p:cNvSpPr>
            <a:spLocks noChangeShapeType="1"/>
          </p:cNvSpPr>
          <p:nvPr/>
        </p:nvSpPr>
        <p:spPr bwMode="auto">
          <a:xfrm>
            <a:off x="4346575" y="2459038"/>
            <a:ext cx="865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3" name="Line 7"/>
          <p:cNvSpPr>
            <a:spLocks noChangeShapeType="1"/>
          </p:cNvSpPr>
          <p:nvPr/>
        </p:nvSpPr>
        <p:spPr bwMode="auto">
          <a:xfrm>
            <a:off x="4294188" y="1116013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4" name="Line 8"/>
          <p:cNvSpPr>
            <a:spLocks noChangeShapeType="1"/>
          </p:cNvSpPr>
          <p:nvPr/>
        </p:nvSpPr>
        <p:spPr bwMode="auto">
          <a:xfrm flipH="1" flipV="1">
            <a:off x="4238625" y="827088"/>
            <a:ext cx="55563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5" name="Line 9"/>
          <p:cNvSpPr>
            <a:spLocks noChangeShapeType="1"/>
          </p:cNvSpPr>
          <p:nvPr/>
        </p:nvSpPr>
        <p:spPr bwMode="auto">
          <a:xfrm>
            <a:off x="3644900" y="2459038"/>
            <a:ext cx="0" cy="2495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6" name="Line 10"/>
          <p:cNvSpPr>
            <a:spLocks noChangeShapeType="1"/>
          </p:cNvSpPr>
          <p:nvPr/>
        </p:nvSpPr>
        <p:spPr bwMode="auto">
          <a:xfrm>
            <a:off x="3644900" y="4954588"/>
            <a:ext cx="1871663" cy="1849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7" name="Line 11"/>
          <p:cNvSpPr>
            <a:spLocks noChangeShapeType="1"/>
          </p:cNvSpPr>
          <p:nvPr/>
        </p:nvSpPr>
        <p:spPr bwMode="auto">
          <a:xfrm flipH="1">
            <a:off x="2619375" y="2459038"/>
            <a:ext cx="1025525" cy="2593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8" name="Line 12"/>
          <p:cNvSpPr>
            <a:spLocks noChangeShapeType="1"/>
          </p:cNvSpPr>
          <p:nvPr/>
        </p:nvSpPr>
        <p:spPr bwMode="auto">
          <a:xfrm>
            <a:off x="2619375" y="5821363"/>
            <a:ext cx="0" cy="958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59" name="Line 13"/>
          <p:cNvSpPr>
            <a:spLocks noChangeShapeType="1"/>
          </p:cNvSpPr>
          <p:nvPr/>
        </p:nvSpPr>
        <p:spPr bwMode="auto">
          <a:xfrm>
            <a:off x="2619375" y="6780213"/>
            <a:ext cx="1727200" cy="144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0" name="Line 15"/>
          <p:cNvSpPr>
            <a:spLocks noChangeShapeType="1"/>
          </p:cNvSpPr>
          <p:nvPr/>
        </p:nvSpPr>
        <p:spPr bwMode="auto">
          <a:xfrm flipH="1">
            <a:off x="512763" y="6877050"/>
            <a:ext cx="1457325" cy="958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1" name="Line 16"/>
          <p:cNvSpPr>
            <a:spLocks noChangeShapeType="1"/>
          </p:cNvSpPr>
          <p:nvPr/>
        </p:nvSpPr>
        <p:spPr bwMode="auto">
          <a:xfrm>
            <a:off x="1970088" y="6877050"/>
            <a:ext cx="0" cy="95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2" name="Line 17"/>
          <p:cNvSpPr>
            <a:spLocks noChangeShapeType="1"/>
          </p:cNvSpPr>
          <p:nvPr/>
        </p:nvSpPr>
        <p:spPr bwMode="auto">
          <a:xfrm flipH="1">
            <a:off x="2457450" y="8509000"/>
            <a:ext cx="1079500" cy="63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3" name="Line 18"/>
          <p:cNvSpPr>
            <a:spLocks noChangeShapeType="1"/>
          </p:cNvSpPr>
          <p:nvPr/>
        </p:nvSpPr>
        <p:spPr bwMode="auto">
          <a:xfrm>
            <a:off x="1917700" y="6877050"/>
            <a:ext cx="323850" cy="382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4" name="Line 19"/>
          <p:cNvSpPr>
            <a:spLocks noChangeShapeType="1"/>
          </p:cNvSpPr>
          <p:nvPr/>
        </p:nvSpPr>
        <p:spPr bwMode="auto">
          <a:xfrm>
            <a:off x="3105150" y="8123238"/>
            <a:ext cx="431800" cy="38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5" name="Line 21"/>
          <p:cNvSpPr>
            <a:spLocks noChangeShapeType="1"/>
          </p:cNvSpPr>
          <p:nvPr/>
        </p:nvSpPr>
        <p:spPr bwMode="auto">
          <a:xfrm>
            <a:off x="3429000" y="922338"/>
            <a:ext cx="53975" cy="193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6" name="Line 22"/>
          <p:cNvSpPr>
            <a:spLocks noChangeShapeType="1"/>
          </p:cNvSpPr>
          <p:nvPr/>
        </p:nvSpPr>
        <p:spPr bwMode="auto">
          <a:xfrm flipH="1">
            <a:off x="1755775" y="1116013"/>
            <a:ext cx="1727200" cy="4319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7" name="Line 23"/>
          <p:cNvSpPr>
            <a:spLocks noChangeShapeType="1"/>
          </p:cNvSpPr>
          <p:nvPr/>
        </p:nvSpPr>
        <p:spPr bwMode="auto">
          <a:xfrm flipH="1">
            <a:off x="333375" y="5435600"/>
            <a:ext cx="142240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8" name="Line 24"/>
          <p:cNvSpPr>
            <a:spLocks noChangeShapeType="1"/>
          </p:cNvSpPr>
          <p:nvPr/>
        </p:nvSpPr>
        <p:spPr bwMode="auto">
          <a:xfrm flipH="1">
            <a:off x="296863" y="1116013"/>
            <a:ext cx="3186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9" name="Line 25"/>
          <p:cNvSpPr>
            <a:spLocks noChangeShapeType="1"/>
          </p:cNvSpPr>
          <p:nvPr/>
        </p:nvSpPr>
        <p:spPr bwMode="auto">
          <a:xfrm>
            <a:off x="296863" y="1116013"/>
            <a:ext cx="0" cy="5473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70" name="Line 28"/>
          <p:cNvSpPr>
            <a:spLocks noChangeShapeType="1"/>
          </p:cNvSpPr>
          <p:nvPr/>
        </p:nvSpPr>
        <p:spPr bwMode="auto">
          <a:xfrm>
            <a:off x="4346575" y="3611563"/>
            <a:ext cx="0" cy="1247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71" name="Line 29"/>
          <p:cNvSpPr>
            <a:spLocks noChangeShapeType="1"/>
          </p:cNvSpPr>
          <p:nvPr/>
        </p:nvSpPr>
        <p:spPr bwMode="auto">
          <a:xfrm>
            <a:off x="4346575" y="3611563"/>
            <a:ext cx="541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72" name="Line 30"/>
          <p:cNvSpPr>
            <a:spLocks noChangeShapeType="1"/>
          </p:cNvSpPr>
          <p:nvPr/>
        </p:nvSpPr>
        <p:spPr bwMode="auto">
          <a:xfrm>
            <a:off x="4887913" y="3611563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73" name="Line 31"/>
          <p:cNvSpPr>
            <a:spLocks noChangeShapeType="1"/>
          </p:cNvSpPr>
          <p:nvPr/>
        </p:nvSpPr>
        <p:spPr bwMode="auto">
          <a:xfrm>
            <a:off x="4346575" y="4764088"/>
            <a:ext cx="541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74" name="Rectangle 32"/>
          <p:cNvSpPr>
            <a:spLocks noChangeArrowheads="1"/>
          </p:cNvSpPr>
          <p:nvPr/>
        </p:nvSpPr>
        <p:spPr bwMode="auto">
          <a:xfrm>
            <a:off x="3068638" y="2987675"/>
            <a:ext cx="2159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演一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</p:txBody>
      </p:sp>
      <p:sp>
        <p:nvSpPr>
          <p:cNvPr id="2075" name="Rectangle 33"/>
          <p:cNvSpPr>
            <a:spLocks noChangeArrowheads="1"/>
          </p:cNvSpPr>
          <p:nvPr/>
        </p:nvSpPr>
        <p:spPr bwMode="auto">
          <a:xfrm>
            <a:off x="5249863" y="7359650"/>
            <a:ext cx="214312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6" name="Rectangle 34"/>
          <p:cNvSpPr>
            <a:spLocks noChangeArrowheads="1"/>
          </p:cNvSpPr>
          <p:nvPr/>
        </p:nvSpPr>
        <p:spPr bwMode="auto">
          <a:xfrm>
            <a:off x="4332288" y="8402638"/>
            <a:ext cx="215900" cy="382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舞一</a:t>
            </a:r>
          </a:p>
        </p:txBody>
      </p:sp>
      <p:sp>
        <p:nvSpPr>
          <p:cNvPr id="2077" name="Rectangle 35"/>
          <p:cNvSpPr>
            <a:spLocks noChangeArrowheads="1"/>
          </p:cNvSpPr>
          <p:nvPr/>
        </p:nvSpPr>
        <p:spPr bwMode="auto">
          <a:xfrm>
            <a:off x="2852738" y="3540125"/>
            <a:ext cx="214312" cy="384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</p:txBody>
      </p:sp>
      <p:sp>
        <p:nvSpPr>
          <p:cNvPr id="2078" name="Rectangle 36"/>
          <p:cNvSpPr>
            <a:spLocks noChangeArrowheads="1"/>
          </p:cNvSpPr>
          <p:nvPr/>
        </p:nvSpPr>
        <p:spPr bwMode="auto">
          <a:xfrm>
            <a:off x="2276475" y="6421438"/>
            <a:ext cx="215900" cy="382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舞二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9" name="Rectangle 37"/>
          <p:cNvSpPr>
            <a:spLocks noChangeArrowheads="1"/>
          </p:cNvSpPr>
          <p:nvPr/>
        </p:nvSpPr>
        <p:spPr bwMode="auto">
          <a:xfrm>
            <a:off x="2420938" y="4572000"/>
            <a:ext cx="2159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國西二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0" name="Rectangle 38"/>
          <p:cNvSpPr>
            <a:spLocks noChangeArrowheads="1"/>
          </p:cNvSpPr>
          <p:nvPr/>
        </p:nvSpPr>
        <p:spPr bwMode="auto">
          <a:xfrm>
            <a:off x="2636838" y="4043363"/>
            <a:ext cx="215900" cy="384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</a:p>
        </p:txBody>
      </p:sp>
      <p:sp>
        <p:nvSpPr>
          <p:cNvPr id="2081" name="Rectangle 39"/>
          <p:cNvSpPr>
            <a:spLocks noChangeArrowheads="1"/>
          </p:cNvSpPr>
          <p:nvPr/>
        </p:nvSpPr>
        <p:spPr bwMode="auto">
          <a:xfrm>
            <a:off x="2492375" y="6877050"/>
            <a:ext cx="2159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舞三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2" name="Rectangle 40"/>
          <p:cNvSpPr>
            <a:spLocks noChangeArrowheads="1"/>
          </p:cNvSpPr>
          <p:nvPr/>
        </p:nvSpPr>
        <p:spPr bwMode="auto">
          <a:xfrm>
            <a:off x="5803900" y="6456363"/>
            <a:ext cx="215900" cy="384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</a:p>
        </p:txBody>
      </p:sp>
      <p:sp>
        <p:nvSpPr>
          <p:cNvPr id="2083" name="Rectangle 41"/>
          <p:cNvSpPr>
            <a:spLocks noChangeArrowheads="1"/>
          </p:cNvSpPr>
          <p:nvPr/>
        </p:nvSpPr>
        <p:spPr bwMode="auto">
          <a:xfrm>
            <a:off x="3946525" y="8499475"/>
            <a:ext cx="2159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劇三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</p:txBody>
      </p:sp>
      <p:sp>
        <p:nvSpPr>
          <p:cNvPr id="2084" name="Rectangle 42"/>
          <p:cNvSpPr>
            <a:spLocks noChangeArrowheads="1"/>
          </p:cNvSpPr>
          <p:nvPr/>
        </p:nvSpPr>
        <p:spPr bwMode="auto">
          <a:xfrm>
            <a:off x="4581525" y="8048625"/>
            <a:ext cx="215900" cy="384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國西一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5" name="Rectangle 43"/>
          <p:cNvSpPr>
            <a:spLocks noChangeArrowheads="1"/>
          </p:cNvSpPr>
          <p:nvPr/>
        </p:nvSpPr>
        <p:spPr bwMode="auto">
          <a:xfrm>
            <a:off x="3213100" y="2484438"/>
            <a:ext cx="215900" cy="382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演一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</a:p>
        </p:txBody>
      </p:sp>
      <p:sp>
        <p:nvSpPr>
          <p:cNvPr id="2086" name="Rectangle 44"/>
          <p:cNvSpPr>
            <a:spLocks noChangeArrowheads="1"/>
          </p:cNvSpPr>
          <p:nvPr/>
        </p:nvSpPr>
        <p:spPr bwMode="auto">
          <a:xfrm>
            <a:off x="3790950" y="7910513"/>
            <a:ext cx="214313" cy="384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7" name="Rectangle 45"/>
          <p:cNvSpPr>
            <a:spLocks noChangeArrowheads="1"/>
          </p:cNvSpPr>
          <p:nvPr/>
        </p:nvSpPr>
        <p:spPr bwMode="auto">
          <a:xfrm>
            <a:off x="2852738" y="7212013"/>
            <a:ext cx="215900" cy="384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劇三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8" name="Rectangle 46"/>
          <p:cNvSpPr>
            <a:spLocks noChangeArrowheads="1"/>
          </p:cNvSpPr>
          <p:nvPr/>
        </p:nvSpPr>
        <p:spPr bwMode="auto">
          <a:xfrm>
            <a:off x="3359150" y="7667625"/>
            <a:ext cx="214313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9" name="Rectangle 47"/>
          <p:cNvSpPr>
            <a:spLocks noChangeArrowheads="1"/>
          </p:cNvSpPr>
          <p:nvPr/>
        </p:nvSpPr>
        <p:spPr bwMode="auto">
          <a:xfrm>
            <a:off x="5581650" y="6981825"/>
            <a:ext cx="2159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</p:txBody>
      </p:sp>
      <p:sp>
        <p:nvSpPr>
          <p:cNvPr id="2090" name="Rectangle 48"/>
          <p:cNvSpPr>
            <a:spLocks noChangeArrowheads="1"/>
          </p:cNvSpPr>
          <p:nvPr/>
        </p:nvSpPr>
        <p:spPr bwMode="auto">
          <a:xfrm>
            <a:off x="4943475" y="7720013"/>
            <a:ext cx="214313" cy="382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91" name="Rectangle 49"/>
          <p:cNvSpPr>
            <a:spLocks noChangeArrowheads="1"/>
          </p:cNvSpPr>
          <p:nvPr/>
        </p:nvSpPr>
        <p:spPr bwMode="auto">
          <a:xfrm>
            <a:off x="2293938" y="5845175"/>
            <a:ext cx="2159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國西三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92" name="Text Box 50"/>
          <p:cNvSpPr txBox="1">
            <a:spLocks noChangeArrowheads="1"/>
          </p:cNvSpPr>
          <p:nvPr/>
        </p:nvSpPr>
        <p:spPr bwMode="auto">
          <a:xfrm>
            <a:off x="5049838" y="3035300"/>
            <a:ext cx="431800" cy="1190625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華岡藝校</a:t>
            </a:r>
          </a:p>
        </p:txBody>
      </p:sp>
      <p:sp>
        <p:nvSpPr>
          <p:cNvPr id="2093" name="Text Box 51"/>
          <p:cNvSpPr txBox="1">
            <a:spLocks noChangeArrowheads="1"/>
          </p:cNvSpPr>
          <p:nvPr/>
        </p:nvSpPr>
        <p:spPr bwMode="auto">
          <a:xfrm>
            <a:off x="4456113" y="3611563"/>
            <a:ext cx="323850" cy="584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600">
                <a:ea typeface="標楷體" pitchFamily="65" charset="-120"/>
              </a:rPr>
              <a:t>花園</a:t>
            </a:r>
          </a:p>
        </p:txBody>
      </p:sp>
      <p:sp>
        <p:nvSpPr>
          <p:cNvPr id="2094" name="Line 52"/>
          <p:cNvSpPr>
            <a:spLocks noChangeShapeType="1"/>
          </p:cNvSpPr>
          <p:nvPr/>
        </p:nvSpPr>
        <p:spPr bwMode="auto">
          <a:xfrm>
            <a:off x="4346575" y="2940050"/>
            <a:ext cx="323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95" name="Line 53"/>
          <p:cNvSpPr>
            <a:spLocks noChangeShapeType="1"/>
          </p:cNvSpPr>
          <p:nvPr/>
        </p:nvSpPr>
        <p:spPr bwMode="auto">
          <a:xfrm>
            <a:off x="4670425" y="2459038"/>
            <a:ext cx="0" cy="481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96" name="Text Box 54"/>
          <p:cNvSpPr txBox="1">
            <a:spLocks noChangeArrowheads="1"/>
          </p:cNvSpPr>
          <p:nvPr/>
        </p:nvSpPr>
        <p:spPr bwMode="auto">
          <a:xfrm>
            <a:off x="4294188" y="2554288"/>
            <a:ext cx="485775" cy="639762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ea typeface="標楷體" pitchFamily="65" charset="-120"/>
              </a:rPr>
              <a:t>警衛室</a:t>
            </a:r>
          </a:p>
        </p:txBody>
      </p:sp>
      <p:sp>
        <p:nvSpPr>
          <p:cNvPr id="2097" name="AutoShape 58"/>
          <p:cNvSpPr>
            <a:spLocks noChangeArrowheads="1"/>
          </p:cNvSpPr>
          <p:nvPr/>
        </p:nvSpPr>
        <p:spPr bwMode="auto">
          <a:xfrm>
            <a:off x="4292600" y="3155950"/>
            <a:ext cx="109538" cy="192088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098" name="AutoShape 60"/>
          <p:cNvSpPr>
            <a:spLocks noChangeArrowheads="1"/>
          </p:cNvSpPr>
          <p:nvPr/>
        </p:nvSpPr>
        <p:spPr bwMode="auto">
          <a:xfrm>
            <a:off x="4292600" y="3421063"/>
            <a:ext cx="109538" cy="192087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099" name="Text Box 62"/>
          <p:cNvSpPr txBox="1">
            <a:spLocks noChangeArrowheads="1"/>
          </p:cNvSpPr>
          <p:nvPr/>
        </p:nvSpPr>
        <p:spPr bwMode="auto">
          <a:xfrm>
            <a:off x="4527550" y="3178175"/>
            <a:ext cx="269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大門</a:t>
            </a:r>
          </a:p>
        </p:txBody>
      </p:sp>
      <p:sp>
        <p:nvSpPr>
          <p:cNvPr id="2100" name="Text Box 63"/>
          <p:cNvSpPr txBox="1">
            <a:spLocks noChangeArrowheads="1"/>
          </p:cNvSpPr>
          <p:nvPr/>
        </p:nvSpPr>
        <p:spPr bwMode="auto">
          <a:xfrm>
            <a:off x="2998788" y="5137150"/>
            <a:ext cx="485775" cy="201453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歐洲學校中學部</a:t>
            </a:r>
          </a:p>
        </p:txBody>
      </p:sp>
      <p:sp>
        <p:nvSpPr>
          <p:cNvPr id="2101" name="Text Box 64"/>
          <p:cNvSpPr txBox="1">
            <a:spLocks noChangeArrowheads="1"/>
          </p:cNvSpPr>
          <p:nvPr/>
        </p:nvSpPr>
        <p:spPr bwMode="auto">
          <a:xfrm>
            <a:off x="944563" y="2076450"/>
            <a:ext cx="1349375" cy="6413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歐洲學校小學部</a:t>
            </a:r>
          </a:p>
        </p:txBody>
      </p:sp>
      <p:sp>
        <p:nvSpPr>
          <p:cNvPr id="2102" name="Line 69"/>
          <p:cNvSpPr>
            <a:spLocks noChangeShapeType="1"/>
          </p:cNvSpPr>
          <p:nvPr/>
        </p:nvSpPr>
        <p:spPr bwMode="auto">
          <a:xfrm flipH="1">
            <a:off x="2492375" y="2940050"/>
            <a:ext cx="396875" cy="10556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03" name="Line 70"/>
          <p:cNvSpPr>
            <a:spLocks noChangeShapeType="1"/>
          </p:cNvSpPr>
          <p:nvPr/>
        </p:nvSpPr>
        <p:spPr bwMode="auto">
          <a:xfrm flipH="1">
            <a:off x="4564063" y="3227388"/>
            <a:ext cx="3778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04" name="Line 71"/>
          <p:cNvSpPr>
            <a:spLocks noChangeShapeType="1"/>
          </p:cNvSpPr>
          <p:nvPr/>
        </p:nvSpPr>
        <p:spPr bwMode="auto">
          <a:xfrm>
            <a:off x="1970088" y="6589713"/>
            <a:ext cx="379412" cy="4778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05" name="Text Box 72"/>
          <p:cNvSpPr txBox="1">
            <a:spLocks noChangeArrowheads="1"/>
          </p:cNvSpPr>
          <p:nvPr/>
        </p:nvSpPr>
        <p:spPr bwMode="auto">
          <a:xfrm>
            <a:off x="3968750" y="1039813"/>
            <a:ext cx="4318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200">
                <a:ea typeface="標楷體" pitchFamily="65" charset="-120"/>
              </a:rPr>
              <a:t>往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200">
                <a:ea typeface="標楷體" pitchFamily="65" charset="-120"/>
              </a:rPr>
              <a:t>菁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200">
                <a:ea typeface="標楷體" pitchFamily="65" charset="-120"/>
              </a:rPr>
              <a:t>山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200">
                <a:ea typeface="標楷體" pitchFamily="65" charset="-120"/>
              </a:rPr>
              <a:t>路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endParaRPr lang="en-US" altLang="zh-TW" sz="1200"/>
          </a:p>
        </p:txBody>
      </p:sp>
      <p:sp>
        <p:nvSpPr>
          <p:cNvPr id="2106" name="Text Box 73"/>
          <p:cNvSpPr txBox="1">
            <a:spLocks noChangeArrowheads="1"/>
          </p:cNvSpPr>
          <p:nvPr/>
        </p:nvSpPr>
        <p:spPr bwMode="auto">
          <a:xfrm>
            <a:off x="1403350" y="7947025"/>
            <a:ext cx="973138" cy="36988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停車場</a:t>
            </a:r>
          </a:p>
        </p:txBody>
      </p:sp>
      <p:sp>
        <p:nvSpPr>
          <p:cNvPr id="2107" name="Text Box 75"/>
          <p:cNvSpPr txBox="1">
            <a:spLocks noChangeArrowheads="1"/>
          </p:cNvSpPr>
          <p:nvPr/>
        </p:nvSpPr>
        <p:spPr bwMode="auto">
          <a:xfrm>
            <a:off x="728663" y="29072"/>
            <a:ext cx="5653087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附件三   臺北市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私立華岡藝術學校</a:t>
            </a:r>
            <a:endParaRPr lang="en-US" altLang="zh-TW" sz="2400" b="1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106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學年度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第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學期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防災防震疏散圖</a:t>
            </a:r>
          </a:p>
        </p:txBody>
      </p:sp>
      <p:sp>
        <p:nvSpPr>
          <p:cNvPr id="2108" name="AutoShape 76"/>
          <p:cNvSpPr>
            <a:spLocks noChangeArrowheads="1"/>
          </p:cNvSpPr>
          <p:nvPr/>
        </p:nvSpPr>
        <p:spPr bwMode="auto">
          <a:xfrm>
            <a:off x="4238625" y="1116013"/>
            <a:ext cx="161925" cy="45085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109" name="AutoShape 77"/>
          <p:cNvSpPr>
            <a:spLocks noChangeArrowheads="1"/>
          </p:cNvSpPr>
          <p:nvPr/>
        </p:nvSpPr>
        <p:spPr bwMode="auto">
          <a:xfrm>
            <a:off x="4238625" y="1528763"/>
            <a:ext cx="161925" cy="45085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110" name="AutoShape 78"/>
          <p:cNvSpPr>
            <a:spLocks noChangeArrowheads="1"/>
          </p:cNvSpPr>
          <p:nvPr/>
        </p:nvSpPr>
        <p:spPr bwMode="auto">
          <a:xfrm>
            <a:off x="4238625" y="1912938"/>
            <a:ext cx="161925" cy="45085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111" name="Text Box 79"/>
          <p:cNvSpPr txBox="1">
            <a:spLocks noChangeArrowheads="1"/>
          </p:cNvSpPr>
          <p:nvPr/>
        </p:nvSpPr>
        <p:spPr bwMode="auto">
          <a:xfrm>
            <a:off x="4618038" y="1595438"/>
            <a:ext cx="1187450" cy="3667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 dirty="0">
                <a:ea typeface="標楷體" pitchFamily="65" charset="-120"/>
              </a:rPr>
              <a:t>修道院</a:t>
            </a:r>
          </a:p>
        </p:txBody>
      </p:sp>
      <p:sp>
        <p:nvSpPr>
          <p:cNvPr id="2112" name="AutoShape 80"/>
          <p:cNvSpPr>
            <a:spLocks noChangeArrowheads="1"/>
          </p:cNvSpPr>
          <p:nvPr/>
        </p:nvSpPr>
        <p:spPr bwMode="auto">
          <a:xfrm>
            <a:off x="2565400" y="4954588"/>
            <a:ext cx="107950" cy="290512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113" name="AutoShape 81"/>
          <p:cNvSpPr>
            <a:spLocks noChangeArrowheads="1"/>
          </p:cNvSpPr>
          <p:nvPr/>
        </p:nvSpPr>
        <p:spPr bwMode="auto">
          <a:xfrm>
            <a:off x="2565400" y="5245100"/>
            <a:ext cx="107950" cy="290513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114" name="AutoShape 82"/>
          <p:cNvSpPr>
            <a:spLocks noChangeArrowheads="1"/>
          </p:cNvSpPr>
          <p:nvPr/>
        </p:nvSpPr>
        <p:spPr bwMode="auto">
          <a:xfrm>
            <a:off x="2565400" y="5532438"/>
            <a:ext cx="107950" cy="290512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2115" name="Text Box 83"/>
          <p:cNvSpPr txBox="1">
            <a:spLocks noChangeArrowheads="1"/>
          </p:cNvSpPr>
          <p:nvPr/>
        </p:nvSpPr>
        <p:spPr bwMode="auto">
          <a:xfrm>
            <a:off x="2619375" y="5245100"/>
            <a:ext cx="257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大門</a:t>
            </a:r>
          </a:p>
        </p:txBody>
      </p:sp>
      <p:sp>
        <p:nvSpPr>
          <p:cNvPr id="2116" name="Text Box 84"/>
          <p:cNvSpPr txBox="1">
            <a:spLocks noChangeArrowheads="1"/>
          </p:cNvSpPr>
          <p:nvPr/>
        </p:nvSpPr>
        <p:spPr bwMode="auto">
          <a:xfrm>
            <a:off x="4360863" y="1308100"/>
            <a:ext cx="257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大門</a:t>
            </a:r>
          </a:p>
        </p:txBody>
      </p:sp>
      <p:sp>
        <p:nvSpPr>
          <p:cNvPr id="2117" name="Line 85"/>
          <p:cNvSpPr>
            <a:spLocks noChangeShapeType="1"/>
          </p:cNvSpPr>
          <p:nvPr/>
        </p:nvSpPr>
        <p:spPr bwMode="auto">
          <a:xfrm>
            <a:off x="2619375" y="4954588"/>
            <a:ext cx="161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18" name="Line 86"/>
          <p:cNvSpPr>
            <a:spLocks noChangeShapeType="1"/>
          </p:cNvSpPr>
          <p:nvPr/>
        </p:nvSpPr>
        <p:spPr bwMode="auto">
          <a:xfrm>
            <a:off x="2619375" y="5821363"/>
            <a:ext cx="107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19" name="Line 87"/>
          <p:cNvSpPr>
            <a:spLocks noChangeShapeType="1"/>
          </p:cNvSpPr>
          <p:nvPr/>
        </p:nvSpPr>
        <p:spPr bwMode="auto">
          <a:xfrm flipV="1">
            <a:off x="4365625" y="6804025"/>
            <a:ext cx="1150938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20" name="Line 89"/>
          <p:cNvSpPr>
            <a:spLocks noChangeShapeType="1"/>
          </p:cNvSpPr>
          <p:nvPr/>
        </p:nvSpPr>
        <p:spPr bwMode="auto">
          <a:xfrm flipV="1">
            <a:off x="4149725" y="2484438"/>
            <a:ext cx="0" cy="863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21" name="Line 89"/>
          <p:cNvSpPr>
            <a:spLocks noChangeShapeType="1"/>
          </p:cNvSpPr>
          <p:nvPr/>
        </p:nvSpPr>
        <p:spPr bwMode="auto">
          <a:xfrm>
            <a:off x="4149725" y="3686175"/>
            <a:ext cx="0" cy="10779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22" name="Line 89"/>
          <p:cNvSpPr>
            <a:spLocks noChangeShapeType="1"/>
          </p:cNvSpPr>
          <p:nvPr/>
        </p:nvSpPr>
        <p:spPr bwMode="auto">
          <a:xfrm flipH="1">
            <a:off x="4778375" y="6959600"/>
            <a:ext cx="1439863" cy="20764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23" name="Line 9"/>
          <p:cNvSpPr>
            <a:spLocks noChangeShapeType="1"/>
          </p:cNvSpPr>
          <p:nvPr/>
        </p:nvSpPr>
        <p:spPr bwMode="auto">
          <a:xfrm>
            <a:off x="1970088" y="3035300"/>
            <a:ext cx="1458912" cy="153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24" name="Line 9"/>
          <p:cNvSpPr>
            <a:spLocks noChangeShapeType="1"/>
          </p:cNvSpPr>
          <p:nvPr/>
        </p:nvSpPr>
        <p:spPr bwMode="auto">
          <a:xfrm flipH="1">
            <a:off x="1619250" y="6456363"/>
            <a:ext cx="1233488" cy="1139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25" name="Line 9"/>
          <p:cNvSpPr>
            <a:spLocks noChangeShapeType="1"/>
          </p:cNvSpPr>
          <p:nvPr/>
        </p:nvSpPr>
        <p:spPr bwMode="auto">
          <a:xfrm flipH="1">
            <a:off x="3455988" y="7596188"/>
            <a:ext cx="1108075" cy="128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26" name="Line 9"/>
          <p:cNvSpPr>
            <a:spLocks noChangeShapeType="1"/>
          </p:cNvSpPr>
          <p:nvPr/>
        </p:nvSpPr>
        <p:spPr bwMode="auto">
          <a:xfrm flipH="1" flipV="1">
            <a:off x="4725988" y="7356475"/>
            <a:ext cx="1187450" cy="960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橢圓 1"/>
          <p:cNvSpPr/>
          <p:nvPr/>
        </p:nvSpPr>
        <p:spPr>
          <a:xfrm>
            <a:off x="2054507" y="1851025"/>
            <a:ext cx="1736443" cy="213042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3600" dirty="0">
                <a:ln>
                  <a:solidFill>
                    <a:schemeClr val="tx1"/>
                  </a:solidFill>
                </a:ln>
              </a:rPr>
              <a:t>A</a:t>
            </a:r>
            <a:endParaRPr lang="zh-TW" altLang="en-US" sz="3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1" name="橢圓 80"/>
          <p:cNvSpPr/>
          <p:nvPr/>
        </p:nvSpPr>
        <p:spPr>
          <a:xfrm>
            <a:off x="2082147" y="6663707"/>
            <a:ext cx="2102503" cy="213042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3600" dirty="0">
                <a:ln>
                  <a:solidFill>
                    <a:schemeClr val="tx1"/>
                  </a:solidFill>
                </a:ln>
              </a:rPr>
              <a:t>C</a:t>
            </a:r>
            <a:endParaRPr lang="zh-TW" altLang="en-US" sz="3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2" name="橢圓 81"/>
          <p:cNvSpPr/>
          <p:nvPr/>
        </p:nvSpPr>
        <p:spPr>
          <a:xfrm>
            <a:off x="4890846" y="5845175"/>
            <a:ext cx="1736443" cy="213042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TW" sz="3600" dirty="0">
                <a:ln>
                  <a:solidFill>
                    <a:schemeClr val="tx1"/>
                  </a:solidFill>
                </a:ln>
              </a:rPr>
              <a:t>E</a:t>
            </a:r>
            <a:endParaRPr lang="zh-TW" altLang="en-US" sz="3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3" name="橢圓 82"/>
          <p:cNvSpPr/>
          <p:nvPr/>
        </p:nvSpPr>
        <p:spPr>
          <a:xfrm>
            <a:off x="4155662" y="7523956"/>
            <a:ext cx="1289562" cy="167481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altLang="zh-TW" sz="3600" dirty="0">
                <a:ln>
                  <a:solidFill>
                    <a:schemeClr val="tx1"/>
                  </a:solidFill>
                </a:ln>
              </a:rPr>
              <a:t>D</a:t>
            </a:r>
            <a:endParaRPr lang="zh-TW" altLang="en-US" sz="3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5" name="文字方塊 101"/>
          <p:cNvSpPr txBox="1">
            <a:spLocks noChangeArrowheads="1"/>
          </p:cNvSpPr>
          <p:nvPr/>
        </p:nvSpPr>
        <p:spPr bwMode="auto">
          <a:xfrm>
            <a:off x="1193557" y="5082014"/>
            <a:ext cx="757237" cy="83099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 smtClean="0">
                <a:latin typeface="標楷體" pitchFamily="65" charset="-120"/>
                <a:ea typeface="標楷體" pitchFamily="65" charset="-120"/>
              </a:rPr>
              <a:t>疏散同學勿</a:t>
            </a:r>
            <a:r>
              <a:rPr lang="zh-TW" altLang="en-US" sz="1200" dirty="0" smtClean="0">
                <a:latin typeface="標楷體" pitchFamily="65" charset="-120"/>
                <a:ea typeface="標楷體" pitchFamily="65" charset="-120"/>
              </a:rPr>
              <a:t>佔用該校大門口</a:t>
            </a:r>
            <a:endParaRPr lang="zh-TW" altLang="en-US" sz="1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0" name="橢圓 79"/>
          <p:cNvSpPr/>
          <p:nvPr/>
        </p:nvSpPr>
        <p:spPr>
          <a:xfrm>
            <a:off x="820024" y="3903664"/>
            <a:ext cx="2716926" cy="297338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3600" dirty="0">
                <a:ln>
                  <a:solidFill>
                    <a:schemeClr val="tx1"/>
                  </a:solidFill>
                </a:ln>
              </a:rPr>
              <a:t>B</a:t>
            </a:r>
            <a:endParaRPr lang="zh-TW" altLang="en-US" sz="36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6" name="Text Box 79"/>
          <p:cNvSpPr txBox="1">
            <a:spLocks noChangeArrowheads="1"/>
          </p:cNvSpPr>
          <p:nvPr/>
        </p:nvSpPr>
        <p:spPr bwMode="auto">
          <a:xfrm>
            <a:off x="3212524" y="1886873"/>
            <a:ext cx="891163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 dirty="0" smtClean="0">
                <a:ea typeface="標楷體" pitchFamily="65" charset="-120"/>
              </a:rPr>
              <a:t>醫護站</a:t>
            </a:r>
            <a:endParaRPr lang="zh-TW" altLang="en-US" sz="1800" dirty="0">
              <a:ea typeface="標楷體" pitchFamily="65" charset="-120"/>
            </a:endParaRPr>
          </a:p>
        </p:txBody>
      </p:sp>
      <p:sp>
        <p:nvSpPr>
          <p:cNvPr id="87" name="橢圓 86"/>
          <p:cNvSpPr/>
          <p:nvPr/>
        </p:nvSpPr>
        <p:spPr>
          <a:xfrm>
            <a:off x="4005263" y="2111375"/>
            <a:ext cx="226437" cy="277813"/>
          </a:xfrm>
          <a:prstGeom prst="ellipse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3600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4"/>
          <p:cNvSpPr>
            <a:spLocks noChangeShapeType="1"/>
          </p:cNvSpPr>
          <p:nvPr/>
        </p:nvSpPr>
        <p:spPr bwMode="auto">
          <a:xfrm>
            <a:off x="1773238" y="827088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3" name="Line 5"/>
          <p:cNvSpPr>
            <a:spLocks noChangeShapeType="1"/>
          </p:cNvSpPr>
          <p:nvPr/>
        </p:nvSpPr>
        <p:spPr bwMode="auto">
          <a:xfrm flipH="1">
            <a:off x="1052513" y="212407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4" name="Line 6"/>
          <p:cNvSpPr>
            <a:spLocks noChangeShapeType="1"/>
          </p:cNvSpPr>
          <p:nvPr/>
        </p:nvSpPr>
        <p:spPr bwMode="auto">
          <a:xfrm>
            <a:off x="1052513" y="2124075"/>
            <a:ext cx="0" cy="518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5" name="Line 8"/>
          <p:cNvSpPr>
            <a:spLocks noChangeShapeType="1"/>
          </p:cNvSpPr>
          <p:nvPr/>
        </p:nvSpPr>
        <p:spPr bwMode="auto">
          <a:xfrm>
            <a:off x="1773238" y="827088"/>
            <a:ext cx="4535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6" name="Line 9"/>
          <p:cNvSpPr>
            <a:spLocks noChangeShapeType="1"/>
          </p:cNvSpPr>
          <p:nvPr/>
        </p:nvSpPr>
        <p:spPr bwMode="auto">
          <a:xfrm>
            <a:off x="6308725" y="827088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7" name="Line 12"/>
          <p:cNvSpPr>
            <a:spLocks noChangeShapeType="1"/>
          </p:cNvSpPr>
          <p:nvPr/>
        </p:nvSpPr>
        <p:spPr bwMode="auto">
          <a:xfrm>
            <a:off x="6308725" y="1692275"/>
            <a:ext cx="14446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8" name="Line 13"/>
          <p:cNvSpPr>
            <a:spLocks noChangeShapeType="1"/>
          </p:cNvSpPr>
          <p:nvPr/>
        </p:nvSpPr>
        <p:spPr bwMode="auto">
          <a:xfrm>
            <a:off x="6453188" y="1835150"/>
            <a:ext cx="0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29" name="Line 15"/>
          <p:cNvSpPr>
            <a:spLocks noChangeShapeType="1"/>
          </p:cNvSpPr>
          <p:nvPr/>
        </p:nvSpPr>
        <p:spPr bwMode="auto">
          <a:xfrm>
            <a:off x="6453188" y="5219700"/>
            <a:ext cx="1444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0" name="Line 16"/>
          <p:cNvSpPr>
            <a:spLocks noChangeShapeType="1"/>
          </p:cNvSpPr>
          <p:nvPr/>
        </p:nvSpPr>
        <p:spPr bwMode="auto">
          <a:xfrm>
            <a:off x="6597650" y="5651500"/>
            <a:ext cx="0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1" name="Line 18"/>
          <p:cNvSpPr>
            <a:spLocks noChangeShapeType="1"/>
          </p:cNvSpPr>
          <p:nvPr/>
        </p:nvSpPr>
        <p:spPr bwMode="auto">
          <a:xfrm>
            <a:off x="1052513" y="7308850"/>
            <a:ext cx="4321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2" name="Line 19"/>
          <p:cNvSpPr>
            <a:spLocks noChangeShapeType="1"/>
          </p:cNvSpPr>
          <p:nvPr/>
        </p:nvSpPr>
        <p:spPr bwMode="auto">
          <a:xfrm flipV="1">
            <a:off x="5300663" y="7164388"/>
            <a:ext cx="1296987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3" name="Rectangle 20"/>
          <p:cNvSpPr>
            <a:spLocks noChangeArrowheads="1"/>
          </p:cNvSpPr>
          <p:nvPr/>
        </p:nvSpPr>
        <p:spPr bwMode="auto">
          <a:xfrm>
            <a:off x="3573463" y="6300788"/>
            <a:ext cx="2087562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5134" name="Rectangle 21"/>
          <p:cNvSpPr>
            <a:spLocks noChangeArrowheads="1"/>
          </p:cNvSpPr>
          <p:nvPr/>
        </p:nvSpPr>
        <p:spPr bwMode="auto">
          <a:xfrm>
            <a:off x="1412875" y="6227763"/>
            <a:ext cx="576263" cy="93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600">
                <a:ea typeface="標楷體" pitchFamily="65" charset="-120"/>
              </a:rPr>
              <a:t>警衛室</a:t>
            </a:r>
          </a:p>
        </p:txBody>
      </p:sp>
      <p:sp>
        <p:nvSpPr>
          <p:cNvPr id="5135" name="Line 23"/>
          <p:cNvSpPr>
            <a:spLocks noChangeShapeType="1"/>
          </p:cNvSpPr>
          <p:nvPr/>
        </p:nvSpPr>
        <p:spPr bwMode="auto">
          <a:xfrm>
            <a:off x="1412875" y="4356100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6" name="Line 24"/>
          <p:cNvSpPr>
            <a:spLocks noChangeShapeType="1"/>
          </p:cNvSpPr>
          <p:nvPr/>
        </p:nvSpPr>
        <p:spPr bwMode="auto">
          <a:xfrm>
            <a:off x="1412875" y="5867400"/>
            <a:ext cx="4537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7" name="Line 25"/>
          <p:cNvSpPr>
            <a:spLocks noChangeShapeType="1"/>
          </p:cNvSpPr>
          <p:nvPr/>
        </p:nvSpPr>
        <p:spPr bwMode="auto">
          <a:xfrm flipV="1">
            <a:off x="5949950" y="4356100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8" name="Line 27"/>
          <p:cNvSpPr>
            <a:spLocks noChangeShapeType="1"/>
          </p:cNvSpPr>
          <p:nvPr/>
        </p:nvSpPr>
        <p:spPr bwMode="auto">
          <a:xfrm flipH="1">
            <a:off x="4868863" y="4356100"/>
            <a:ext cx="1081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39" name="Line 28"/>
          <p:cNvSpPr>
            <a:spLocks noChangeShapeType="1"/>
          </p:cNvSpPr>
          <p:nvPr/>
        </p:nvSpPr>
        <p:spPr bwMode="auto">
          <a:xfrm>
            <a:off x="1412875" y="4356100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0" name="Line 29"/>
          <p:cNvSpPr>
            <a:spLocks noChangeShapeType="1"/>
          </p:cNvSpPr>
          <p:nvPr/>
        </p:nvSpPr>
        <p:spPr bwMode="auto">
          <a:xfrm>
            <a:off x="4868863" y="4067175"/>
            <a:ext cx="0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1" name="Line 30"/>
          <p:cNvSpPr>
            <a:spLocks noChangeShapeType="1"/>
          </p:cNvSpPr>
          <p:nvPr/>
        </p:nvSpPr>
        <p:spPr bwMode="auto">
          <a:xfrm flipH="1">
            <a:off x="2924175" y="5148263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2" name="Line 31"/>
          <p:cNvSpPr>
            <a:spLocks noChangeShapeType="1"/>
          </p:cNvSpPr>
          <p:nvPr/>
        </p:nvSpPr>
        <p:spPr bwMode="auto">
          <a:xfrm flipV="1">
            <a:off x="2924175" y="435610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3" name="Line 33"/>
          <p:cNvSpPr>
            <a:spLocks noChangeShapeType="1"/>
          </p:cNvSpPr>
          <p:nvPr/>
        </p:nvSpPr>
        <p:spPr bwMode="auto">
          <a:xfrm flipV="1">
            <a:off x="1412875" y="2268538"/>
            <a:ext cx="0" cy="208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4" name="Line 34"/>
          <p:cNvSpPr>
            <a:spLocks noChangeShapeType="1"/>
          </p:cNvSpPr>
          <p:nvPr/>
        </p:nvSpPr>
        <p:spPr bwMode="auto">
          <a:xfrm>
            <a:off x="1412875" y="2268538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5" name="Line 35"/>
          <p:cNvSpPr>
            <a:spLocks noChangeShapeType="1"/>
          </p:cNvSpPr>
          <p:nvPr/>
        </p:nvSpPr>
        <p:spPr bwMode="auto">
          <a:xfrm>
            <a:off x="2492375" y="2268538"/>
            <a:ext cx="0" cy="172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6" name="Line 36"/>
          <p:cNvSpPr>
            <a:spLocks noChangeShapeType="1"/>
          </p:cNvSpPr>
          <p:nvPr/>
        </p:nvSpPr>
        <p:spPr bwMode="auto">
          <a:xfrm flipH="1">
            <a:off x="1412875" y="3995738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7" name="Line 37"/>
          <p:cNvSpPr>
            <a:spLocks noChangeShapeType="1"/>
          </p:cNvSpPr>
          <p:nvPr/>
        </p:nvSpPr>
        <p:spPr bwMode="auto">
          <a:xfrm>
            <a:off x="2205038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8" name="Line 38"/>
          <p:cNvSpPr>
            <a:spLocks noChangeShapeType="1"/>
          </p:cNvSpPr>
          <p:nvPr/>
        </p:nvSpPr>
        <p:spPr bwMode="auto">
          <a:xfrm>
            <a:off x="2276475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49" name="Line 39"/>
          <p:cNvSpPr>
            <a:spLocks noChangeShapeType="1"/>
          </p:cNvSpPr>
          <p:nvPr/>
        </p:nvSpPr>
        <p:spPr bwMode="auto">
          <a:xfrm>
            <a:off x="2349500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0" name="Line 40"/>
          <p:cNvSpPr>
            <a:spLocks noChangeShapeType="1"/>
          </p:cNvSpPr>
          <p:nvPr/>
        </p:nvSpPr>
        <p:spPr bwMode="auto">
          <a:xfrm>
            <a:off x="2492375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1" name="Line 41"/>
          <p:cNvSpPr>
            <a:spLocks noChangeShapeType="1"/>
          </p:cNvSpPr>
          <p:nvPr/>
        </p:nvSpPr>
        <p:spPr bwMode="auto">
          <a:xfrm>
            <a:off x="2492375" y="39957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2" name="Line 42"/>
          <p:cNvSpPr>
            <a:spLocks noChangeShapeType="1"/>
          </p:cNvSpPr>
          <p:nvPr/>
        </p:nvSpPr>
        <p:spPr bwMode="auto">
          <a:xfrm>
            <a:off x="2492375" y="4067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3" name="Line 43"/>
          <p:cNvSpPr>
            <a:spLocks noChangeShapeType="1"/>
          </p:cNvSpPr>
          <p:nvPr/>
        </p:nvSpPr>
        <p:spPr bwMode="auto">
          <a:xfrm>
            <a:off x="2492375" y="4211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4" name="Line 44"/>
          <p:cNvSpPr>
            <a:spLocks noChangeShapeType="1"/>
          </p:cNvSpPr>
          <p:nvPr/>
        </p:nvSpPr>
        <p:spPr bwMode="auto">
          <a:xfrm>
            <a:off x="2492375" y="42846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5" name="Line 45"/>
          <p:cNvSpPr>
            <a:spLocks noChangeShapeType="1"/>
          </p:cNvSpPr>
          <p:nvPr/>
        </p:nvSpPr>
        <p:spPr bwMode="auto">
          <a:xfrm>
            <a:off x="2924175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6" name="Line 46"/>
          <p:cNvSpPr>
            <a:spLocks noChangeShapeType="1"/>
          </p:cNvSpPr>
          <p:nvPr/>
        </p:nvSpPr>
        <p:spPr bwMode="auto">
          <a:xfrm>
            <a:off x="2924175" y="4067175"/>
            <a:ext cx="3529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7" name="Line 47"/>
          <p:cNvSpPr>
            <a:spLocks noChangeShapeType="1"/>
          </p:cNvSpPr>
          <p:nvPr/>
        </p:nvSpPr>
        <p:spPr bwMode="auto">
          <a:xfrm>
            <a:off x="4868863" y="41402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8" name="Line 48"/>
          <p:cNvSpPr>
            <a:spLocks noChangeShapeType="1"/>
          </p:cNvSpPr>
          <p:nvPr/>
        </p:nvSpPr>
        <p:spPr bwMode="auto">
          <a:xfrm>
            <a:off x="4868863" y="4211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59" name="Line 49"/>
          <p:cNvSpPr>
            <a:spLocks noChangeShapeType="1"/>
          </p:cNvSpPr>
          <p:nvPr/>
        </p:nvSpPr>
        <p:spPr bwMode="auto">
          <a:xfrm>
            <a:off x="4868863" y="42846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60" name="Line 51"/>
          <p:cNvSpPr>
            <a:spLocks noChangeShapeType="1"/>
          </p:cNvSpPr>
          <p:nvPr/>
        </p:nvSpPr>
        <p:spPr bwMode="auto">
          <a:xfrm>
            <a:off x="5300663" y="40671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61" name="Rectangle 52"/>
          <p:cNvSpPr>
            <a:spLocks noChangeArrowheads="1"/>
          </p:cNvSpPr>
          <p:nvPr/>
        </p:nvSpPr>
        <p:spPr bwMode="auto">
          <a:xfrm>
            <a:off x="2997200" y="1979613"/>
            <a:ext cx="3168650" cy="115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5162" name="Rectangle 53"/>
          <p:cNvSpPr>
            <a:spLocks noChangeArrowheads="1"/>
          </p:cNvSpPr>
          <p:nvPr/>
        </p:nvSpPr>
        <p:spPr bwMode="auto">
          <a:xfrm>
            <a:off x="2997200" y="971550"/>
            <a:ext cx="2808288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5163" name="Line 55"/>
          <p:cNvSpPr>
            <a:spLocks noChangeShapeType="1"/>
          </p:cNvSpPr>
          <p:nvPr/>
        </p:nvSpPr>
        <p:spPr bwMode="auto">
          <a:xfrm>
            <a:off x="2636838" y="827088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64" name="Line 56"/>
          <p:cNvSpPr>
            <a:spLocks noChangeShapeType="1"/>
          </p:cNvSpPr>
          <p:nvPr/>
        </p:nvSpPr>
        <p:spPr bwMode="auto">
          <a:xfrm flipH="1">
            <a:off x="1773238" y="2051050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65" name="Rectangle 65"/>
          <p:cNvSpPr>
            <a:spLocks noChangeArrowheads="1"/>
          </p:cNvSpPr>
          <p:nvPr/>
        </p:nvSpPr>
        <p:spPr bwMode="auto">
          <a:xfrm>
            <a:off x="3357563" y="3851275"/>
            <a:ext cx="1079500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5166" name="Line 94"/>
          <p:cNvSpPr>
            <a:spLocks noChangeShapeType="1"/>
          </p:cNvSpPr>
          <p:nvPr/>
        </p:nvSpPr>
        <p:spPr bwMode="auto">
          <a:xfrm>
            <a:off x="2708275" y="34194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67" name="Line 95"/>
          <p:cNvSpPr>
            <a:spLocks noChangeShapeType="1"/>
          </p:cNvSpPr>
          <p:nvPr/>
        </p:nvSpPr>
        <p:spPr bwMode="auto">
          <a:xfrm>
            <a:off x="5054600" y="3421063"/>
            <a:ext cx="30163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68" name="AutoShape 101"/>
          <p:cNvSpPr>
            <a:spLocks noChangeArrowheads="1"/>
          </p:cNvSpPr>
          <p:nvPr/>
        </p:nvSpPr>
        <p:spPr bwMode="auto">
          <a:xfrm>
            <a:off x="2674664" y="6084168"/>
            <a:ext cx="250280" cy="689769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5169" name="Line 126"/>
          <p:cNvSpPr>
            <a:spLocks noChangeShapeType="1"/>
          </p:cNvSpPr>
          <p:nvPr/>
        </p:nvSpPr>
        <p:spPr bwMode="auto">
          <a:xfrm>
            <a:off x="5187950" y="583882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0" name="Line 133"/>
          <p:cNvSpPr>
            <a:spLocks noChangeShapeType="1"/>
          </p:cNvSpPr>
          <p:nvPr/>
        </p:nvSpPr>
        <p:spPr bwMode="auto">
          <a:xfrm flipH="1">
            <a:off x="4581525" y="23399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1" name="Line 134"/>
          <p:cNvSpPr>
            <a:spLocks noChangeShapeType="1"/>
          </p:cNvSpPr>
          <p:nvPr/>
        </p:nvSpPr>
        <p:spPr bwMode="auto">
          <a:xfrm flipH="1">
            <a:off x="3284538" y="233997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2" name="Line 136"/>
          <p:cNvSpPr>
            <a:spLocks noChangeShapeType="1"/>
          </p:cNvSpPr>
          <p:nvPr/>
        </p:nvSpPr>
        <p:spPr bwMode="auto">
          <a:xfrm>
            <a:off x="3284538" y="2339975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3" name="Line 138"/>
          <p:cNvSpPr>
            <a:spLocks noChangeShapeType="1"/>
          </p:cNvSpPr>
          <p:nvPr/>
        </p:nvSpPr>
        <p:spPr bwMode="auto">
          <a:xfrm flipH="1">
            <a:off x="2708275" y="341947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4" name="Line 142"/>
          <p:cNvSpPr>
            <a:spLocks noChangeShapeType="1"/>
          </p:cNvSpPr>
          <p:nvPr/>
        </p:nvSpPr>
        <p:spPr bwMode="auto">
          <a:xfrm>
            <a:off x="4581525" y="2916238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5" name="Line 143"/>
          <p:cNvSpPr>
            <a:spLocks noChangeShapeType="1"/>
          </p:cNvSpPr>
          <p:nvPr/>
        </p:nvSpPr>
        <p:spPr bwMode="auto">
          <a:xfrm>
            <a:off x="4797425" y="29162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6" name="Line 144"/>
          <p:cNvSpPr>
            <a:spLocks noChangeShapeType="1"/>
          </p:cNvSpPr>
          <p:nvPr/>
        </p:nvSpPr>
        <p:spPr bwMode="auto">
          <a:xfrm>
            <a:off x="4797425" y="34194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77" name="Text Box 145"/>
          <p:cNvSpPr txBox="1">
            <a:spLocks noChangeArrowheads="1"/>
          </p:cNvSpPr>
          <p:nvPr/>
        </p:nvSpPr>
        <p:spPr bwMode="auto">
          <a:xfrm>
            <a:off x="3860800" y="665956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花園</a:t>
            </a:r>
          </a:p>
        </p:txBody>
      </p:sp>
      <p:sp>
        <p:nvSpPr>
          <p:cNvPr id="5178" name="Text Box 146"/>
          <p:cNvSpPr txBox="1">
            <a:spLocks noChangeArrowheads="1"/>
          </p:cNvSpPr>
          <p:nvPr/>
        </p:nvSpPr>
        <p:spPr bwMode="auto">
          <a:xfrm>
            <a:off x="3357563" y="4492625"/>
            <a:ext cx="11509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中庭舞台</a:t>
            </a:r>
          </a:p>
        </p:txBody>
      </p:sp>
      <p:sp>
        <p:nvSpPr>
          <p:cNvPr id="5179" name="Text Box 147"/>
          <p:cNvSpPr txBox="1">
            <a:spLocks noChangeArrowheads="1"/>
          </p:cNvSpPr>
          <p:nvPr/>
        </p:nvSpPr>
        <p:spPr bwMode="auto">
          <a:xfrm>
            <a:off x="3429000" y="3851275"/>
            <a:ext cx="10080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ea typeface="標楷體" pitchFamily="65" charset="-120"/>
              </a:rPr>
              <a:t>升旗台</a:t>
            </a:r>
          </a:p>
        </p:txBody>
      </p:sp>
      <p:sp>
        <p:nvSpPr>
          <p:cNvPr id="5180" name="Text Box 149"/>
          <p:cNvSpPr txBox="1">
            <a:spLocks noChangeArrowheads="1"/>
          </p:cNvSpPr>
          <p:nvPr/>
        </p:nvSpPr>
        <p:spPr bwMode="auto">
          <a:xfrm>
            <a:off x="4005263" y="1763713"/>
            <a:ext cx="1368425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本立樓</a:t>
            </a:r>
          </a:p>
        </p:txBody>
      </p:sp>
      <p:sp>
        <p:nvSpPr>
          <p:cNvPr id="5181" name="Text Box 150"/>
          <p:cNvSpPr txBox="1">
            <a:spLocks noChangeArrowheads="1"/>
          </p:cNvSpPr>
          <p:nvPr/>
        </p:nvSpPr>
        <p:spPr bwMode="auto">
          <a:xfrm>
            <a:off x="1557338" y="2843213"/>
            <a:ext cx="647700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華藝劇場</a:t>
            </a:r>
          </a:p>
        </p:txBody>
      </p:sp>
      <p:sp>
        <p:nvSpPr>
          <p:cNvPr id="5182" name="Text Box 151"/>
          <p:cNvSpPr txBox="1">
            <a:spLocks noChangeArrowheads="1"/>
          </p:cNvSpPr>
          <p:nvPr/>
        </p:nvSpPr>
        <p:spPr bwMode="auto">
          <a:xfrm>
            <a:off x="3716338" y="1042988"/>
            <a:ext cx="1368425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藝術館</a:t>
            </a:r>
          </a:p>
        </p:txBody>
      </p:sp>
      <p:sp>
        <p:nvSpPr>
          <p:cNvPr id="5183" name="Text Box 152"/>
          <p:cNvSpPr txBox="1">
            <a:spLocks noChangeArrowheads="1"/>
          </p:cNvSpPr>
          <p:nvPr/>
        </p:nvSpPr>
        <p:spPr bwMode="auto">
          <a:xfrm>
            <a:off x="2528590" y="6948488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dist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校門</a:t>
            </a:r>
          </a:p>
        </p:txBody>
      </p:sp>
      <p:sp>
        <p:nvSpPr>
          <p:cNvPr id="5184" name="Text Box 153"/>
          <p:cNvSpPr txBox="1">
            <a:spLocks noChangeArrowheads="1"/>
          </p:cNvSpPr>
          <p:nvPr/>
        </p:nvSpPr>
        <p:spPr bwMode="auto">
          <a:xfrm>
            <a:off x="1844675" y="971550"/>
            <a:ext cx="720725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林地</a:t>
            </a:r>
          </a:p>
        </p:txBody>
      </p:sp>
      <p:sp>
        <p:nvSpPr>
          <p:cNvPr id="5185" name="Text Box 155"/>
          <p:cNvSpPr txBox="1">
            <a:spLocks noChangeArrowheads="1"/>
          </p:cNvSpPr>
          <p:nvPr/>
        </p:nvSpPr>
        <p:spPr bwMode="auto">
          <a:xfrm>
            <a:off x="800100" y="90488"/>
            <a:ext cx="54006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臺北市私立華岡藝術學校</a:t>
            </a:r>
            <a:endParaRPr lang="en-US" altLang="zh-TW" sz="2400" b="1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106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學年度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第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學期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行政人員引導疏散圖</a:t>
            </a:r>
          </a:p>
        </p:txBody>
      </p:sp>
      <p:sp>
        <p:nvSpPr>
          <p:cNvPr id="5186" name="Text Box 159"/>
          <p:cNvSpPr txBox="1">
            <a:spLocks noChangeArrowheads="1"/>
          </p:cNvSpPr>
          <p:nvPr/>
        </p:nvSpPr>
        <p:spPr bwMode="auto">
          <a:xfrm>
            <a:off x="87313" y="7451725"/>
            <a:ext cx="65579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組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東側樓梯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：劇三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A(1)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A(2)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B(3)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B(4)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舞一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(5)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國西一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(6)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B(7)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            演二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A(8)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B(9)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A(10)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組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西側樓梯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：舞三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(1)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舞二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(2)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國西三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(3)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國西二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(4)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A(5)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B(6)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            演一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B(7)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A(8)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各班級可由導師視逃生人數狀況走東側或西側樓梯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TW" sz="14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187" name="Text Box 148"/>
          <p:cNvSpPr txBox="1">
            <a:spLocks noChangeArrowheads="1"/>
          </p:cNvSpPr>
          <p:nvPr/>
        </p:nvSpPr>
        <p:spPr bwMode="auto">
          <a:xfrm>
            <a:off x="282575" y="3700463"/>
            <a:ext cx="1368425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曉峰樓</a:t>
            </a:r>
          </a:p>
        </p:txBody>
      </p:sp>
      <p:sp>
        <p:nvSpPr>
          <p:cNvPr id="5188" name="Text Box 145"/>
          <p:cNvSpPr txBox="1">
            <a:spLocks noChangeArrowheads="1"/>
          </p:cNvSpPr>
          <p:nvPr/>
        </p:nvSpPr>
        <p:spPr bwMode="auto">
          <a:xfrm>
            <a:off x="5157788" y="6588125"/>
            <a:ext cx="1439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TW" sz="1800">
                <a:ea typeface="標楷體" pitchFamily="65" charset="-120"/>
              </a:rPr>
              <a:t> </a:t>
            </a:r>
            <a:r>
              <a:rPr lang="zh-TW" altLang="en-US" sz="1800">
                <a:ea typeface="標楷體" pitchFamily="65" charset="-120"/>
              </a:rPr>
              <a:t>資源回收場</a:t>
            </a:r>
          </a:p>
        </p:txBody>
      </p:sp>
      <p:sp>
        <p:nvSpPr>
          <p:cNvPr id="5189" name="Line 122"/>
          <p:cNvSpPr>
            <a:spLocks noChangeShapeType="1"/>
          </p:cNvSpPr>
          <p:nvPr/>
        </p:nvSpPr>
        <p:spPr bwMode="auto">
          <a:xfrm>
            <a:off x="3212976" y="6307138"/>
            <a:ext cx="125412" cy="650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90" name="Line 126"/>
          <p:cNvSpPr>
            <a:spLocks noChangeShapeType="1"/>
          </p:cNvSpPr>
          <p:nvPr/>
        </p:nvSpPr>
        <p:spPr bwMode="auto">
          <a:xfrm flipH="1">
            <a:off x="2425403" y="6389688"/>
            <a:ext cx="103187" cy="568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91" name="Line 122"/>
          <p:cNvSpPr>
            <a:spLocks noChangeShapeType="1"/>
          </p:cNvSpPr>
          <p:nvPr/>
        </p:nvSpPr>
        <p:spPr bwMode="auto">
          <a:xfrm flipH="1">
            <a:off x="3681413" y="6154738"/>
            <a:ext cx="1044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5192" name="文字方塊 1"/>
          <p:cNvSpPr txBox="1">
            <a:spLocks noChangeArrowheads="1"/>
          </p:cNvSpPr>
          <p:nvPr/>
        </p:nvSpPr>
        <p:spPr bwMode="auto">
          <a:xfrm>
            <a:off x="2016918" y="4607719"/>
            <a:ext cx="9509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 smtClean="0">
                <a:latin typeface="標楷體" pitchFamily="65" charset="-120"/>
                <a:ea typeface="標楷體" pitchFamily="65" charset="-120"/>
              </a:rPr>
              <a:t>洪子龍主任</a:t>
            </a:r>
            <a:endParaRPr lang="zh-TW" altLang="en-US" sz="1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193" name="文字方塊 98"/>
          <p:cNvSpPr txBox="1">
            <a:spLocks noChangeArrowheads="1"/>
          </p:cNvSpPr>
          <p:nvPr/>
        </p:nvSpPr>
        <p:spPr bwMode="auto">
          <a:xfrm>
            <a:off x="533400" y="4840288"/>
            <a:ext cx="950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王健美主任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(3F)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194" name="文字方塊 99"/>
          <p:cNvSpPr txBox="1">
            <a:spLocks noChangeArrowheads="1"/>
          </p:cNvSpPr>
          <p:nvPr/>
        </p:nvSpPr>
        <p:spPr bwMode="auto">
          <a:xfrm>
            <a:off x="2428875" y="1919288"/>
            <a:ext cx="9509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張月桂主任</a:t>
            </a:r>
          </a:p>
        </p:txBody>
      </p:sp>
      <p:sp>
        <p:nvSpPr>
          <p:cNvPr id="5195" name="文字方塊 100"/>
          <p:cNvSpPr txBox="1">
            <a:spLocks noChangeArrowheads="1"/>
          </p:cNvSpPr>
          <p:nvPr/>
        </p:nvSpPr>
        <p:spPr bwMode="auto">
          <a:xfrm>
            <a:off x="1412875" y="4751388"/>
            <a:ext cx="6905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總務處</a:t>
            </a:r>
          </a:p>
        </p:txBody>
      </p:sp>
      <p:sp>
        <p:nvSpPr>
          <p:cNvPr id="5196" name="文字方塊 101"/>
          <p:cNvSpPr txBox="1">
            <a:spLocks noChangeArrowheads="1"/>
          </p:cNvSpPr>
          <p:nvPr/>
        </p:nvSpPr>
        <p:spPr bwMode="auto">
          <a:xfrm>
            <a:off x="5187950" y="3674234"/>
            <a:ext cx="9509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 smtClean="0">
                <a:latin typeface="標楷體" pitchFamily="65" charset="-120"/>
                <a:ea typeface="標楷體" pitchFamily="65" charset="-120"/>
              </a:rPr>
              <a:t>葉雅玲</a:t>
            </a:r>
            <a:endParaRPr lang="zh-TW" altLang="en-US" sz="1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197" name="文字方塊 102"/>
          <p:cNvSpPr txBox="1">
            <a:spLocks noChangeArrowheads="1"/>
          </p:cNvSpPr>
          <p:nvPr/>
        </p:nvSpPr>
        <p:spPr bwMode="auto">
          <a:xfrm>
            <a:off x="4005263" y="5162550"/>
            <a:ext cx="6905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教務處</a:t>
            </a:r>
          </a:p>
        </p:txBody>
      </p:sp>
      <p:sp>
        <p:nvSpPr>
          <p:cNvPr id="5198" name="文字方塊 102"/>
          <p:cNvSpPr txBox="1">
            <a:spLocks noChangeArrowheads="1"/>
          </p:cNvSpPr>
          <p:nvPr/>
        </p:nvSpPr>
        <p:spPr bwMode="auto">
          <a:xfrm>
            <a:off x="4897010" y="5244691"/>
            <a:ext cx="6905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標楷體" pitchFamily="65" charset="-120"/>
                <a:ea typeface="標楷體" pitchFamily="65" charset="-120"/>
              </a:rPr>
              <a:t>教務處</a:t>
            </a:r>
          </a:p>
        </p:txBody>
      </p:sp>
      <p:sp>
        <p:nvSpPr>
          <p:cNvPr id="5199" name="文字方塊 102"/>
          <p:cNvSpPr txBox="1">
            <a:spLocks noChangeArrowheads="1"/>
          </p:cNvSpPr>
          <p:nvPr/>
        </p:nvSpPr>
        <p:spPr bwMode="auto">
          <a:xfrm>
            <a:off x="3270250" y="5589588"/>
            <a:ext cx="69056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教務處</a:t>
            </a:r>
          </a:p>
        </p:txBody>
      </p:sp>
      <p:sp>
        <p:nvSpPr>
          <p:cNvPr id="5200" name="文字方塊 103"/>
          <p:cNvSpPr txBox="1">
            <a:spLocks noChangeArrowheads="1"/>
          </p:cNvSpPr>
          <p:nvPr/>
        </p:nvSpPr>
        <p:spPr bwMode="auto">
          <a:xfrm>
            <a:off x="2015272" y="4792662"/>
            <a:ext cx="690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標楷體" pitchFamily="65" charset="-120"/>
                <a:ea typeface="標楷體" pitchFamily="65" charset="-120"/>
              </a:rPr>
              <a:t>教務處</a:t>
            </a:r>
          </a:p>
        </p:txBody>
      </p:sp>
      <p:sp>
        <p:nvSpPr>
          <p:cNvPr id="5201" name="文字方塊 104"/>
          <p:cNvSpPr txBox="1">
            <a:spLocks noChangeArrowheads="1"/>
          </p:cNvSpPr>
          <p:nvPr/>
        </p:nvSpPr>
        <p:spPr bwMode="auto">
          <a:xfrm>
            <a:off x="2608263" y="5229225"/>
            <a:ext cx="6905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>
                <a:latin typeface="標楷體" pitchFamily="65" charset="-120"/>
                <a:ea typeface="標楷體" pitchFamily="65" charset="-120"/>
              </a:rPr>
              <a:t>校長</a:t>
            </a:r>
          </a:p>
        </p:txBody>
      </p:sp>
      <p:sp>
        <p:nvSpPr>
          <p:cNvPr id="5202" name="文字方塊 100"/>
          <p:cNvSpPr txBox="1">
            <a:spLocks noChangeArrowheads="1"/>
          </p:cNvSpPr>
          <p:nvPr/>
        </p:nvSpPr>
        <p:spPr bwMode="auto">
          <a:xfrm>
            <a:off x="87313" y="6497638"/>
            <a:ext cx="690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救護組</a:t>
            </a:r>
          </a:p>
        </p:txBody>
      </p:sp>
      <p:sp>
        <p:nvSpPr>
          <p:cNvPr id="5203" name="Text Box 148"/>
          <p:cNvSpPr txBox="1">
            <a:spLocks noChangeArrowheads="1"/>
          </p:cNvSpPr>
          <p:nvPr/>
        </p:nvSpPr>
        <p:spPr bwMode="auto">
          <a:xfrm>
            <a:off x="0" y="5795963"/>
            <a:ext cx="966788" cy="6461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聖佳蘭修道院</a:t>
            </a:r>
          </a:p>
        </p:txBody>
      </p:sp>
      <p:sp>
        <p:nvSpPr>
          <p:cNvPr id="5204" name="文字方塊 100"/>
          <p:cNvSpPr txBox="1">
            <a:spLocks noChangeArrowheads="1"/>
          </p:cNvSpPr>
          <p:nvPr/>
        </p:nvSpPr>
        <p:spPr bwMode="auto">
          <a:xfrm>
            <a:off x="1427163" y="5435600"/>
            <a:ext cx="692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通報組</a:t>
            </a:r>
          </a:p>
        </p:txBody>
      </p:sp>
      <p:sp>
        <p:nvSpPr>
          <p:cNvPr id="5205" name="文字方塊 100"/>
          <p:cNvSpPr txBox="1">
            <a:spLocks noChangeArrowheads="1"/>
          </p:cNvSpPr>
          <p:nvPr/>
        </p:nvSpPr>
        <p:spPr bwMode="auto">
          <a:xfrm>
            <a:off x="1988840" y="7015163"/>
            <a:ext cx="6905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疏散組</a:t>
            </a:r>
          </a:p>
        </p:txBody>
      </p:sp>
      <p:sp>
        <p:nvSpPr>
          <p:cNvPr id="86" name="文字方塊 101"/>
          <p:cNvSpPr txBox="1">
            <a:spLocks noChangeArrowheads="1"/>
          </p:cNvSpPr>
          <p:nvPr/>
        </p:nvSpPr>
        <p:spPr bwMode="auto">
          <a:xfrm>
            <a:off x="2693988" y="3606820"/>
            <a:ext cx="9509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 smtClean="0">
                <a:latin typeface="標楷體" pitchFamily="65" charset="-120"/>
                <a:ea typeface="標楷體" pitchFamily="65" charset="-120"/>
              </a:rPr>
              <a:t>王珮茹</a:t>
            </a:r>
            <a:endParaRPr lang="zh-TW" altLang="en-US" sz="1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8" name="文字方塊 101"/>
          <p:cNvSpPr txBox="1">
            <a:spLocks noChangeArrowheads="1"/>
          </p:cNvSpPr>
          <p:nvPr/>
        </p:nvSpPr>
        <p:spPr bwMode="auto">
          <a:xfrm>
            <a:off x="4898232" y="5024050"/>
            <a:ext cx="9509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 smtClean="0">
                <a:latin typeface="標楷體" pitchFamily="65" charset="-120"/>
                <a:ea typeface="標楷體" pitchFamily="65" charset="-120"/>
              </a:rPr>
              <a:t>吳桂李主任</a:t>
            </a:r>
            <a:endParaRPr lang="zh-TW" altLang="en-US" sz="1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9" name="文字方塊 101"/>
          <p:cNvSpPr txBox="1">
            <a:spLocks noChangeArrowheads="1"/>
          </p:cNvSpPr>
          <p:nvPr/>
        </p:nvSpPr>
        <p:spPr bwMode="auto">
          <a:xfrm>
            <a:off x="2615002" y="6789371"/>
            <a:ext cx="9509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200" dirty="0" smtClean="0">
                <a:latin typeface="標楷體" pitchFamily="65" charset="-120"/>
                <a:ea typeface="標楷體" pitchFamily="65" charset="-120"/>
              </a:rPr>
              <a:t>教官</a:t>
            </a:r>
            <a:endParaRPr lang="zh-TW" altLang="en-US" sz="12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4"/>
          <p:cNvSpPr>
            <a:spLocks noChangeShapeType="1"/>
          </p:cNvSpPr>
          <p:nvPr/>
        </p:nvSpPr>
        <p:spPr bwMode="auto">
          <a:xfrm>
            <a:off x="1773238" y="827088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099" name="Line 5"/>
          <p:cNvSpPr>
            <a:spLocks noChangeShapeType="1"/>
          </p:cNvSpPr>
          <p:nvPr/>
        </p:nvSpPr>
        <p:spPr bwMode="auto">
          <a:xfrm flipH="1">
            <a:off x="1052513" y="212407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0" name="Line 6"/>
          <p:cNvSpPr>
            <a:spLocks noChangeShapeType="1"/>
          </p:cNvSpPr>
          <p:nvPr/>
        </p:nvSpPr>
        <p:spPr bwMode="auto">
          <a:xfrm>
            <a:off x="1052513" y="2124075"/>
            <a:ext cx="0" cy="518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1" name="Line 8"/>
          <p:cNvSpPr>
            <a:spLocks noChangeShapeType="1"/>
          </p:cNvSpPr>
          <p:nvPr/>
        </p:nvSpPr>
        <p:spPr bwMode="auto">
          <a:xfrm>
            <a:off x="1773238" y="827088"/>
            <a:ext cx="4535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2" name="Line 9"/>
          <p:cNvSpPr>
            <a:spLocks noChangeShapeType="1"/>
          </p:cNvSpPr>
          <p:nvPr/>
        </p:nvSpPr>
        <p:spPr bwMode="auto">
          <a:xfrm>
            <a:off x="6308725" y="827088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3" name="Line 12"/>
          <p:cNvSpPr>
            <a:spLocks noChangeShapeType="1"/>
          </p:cNvSpPr>
          <p:nvPr/>
        </p:nvSpPr>
        <p:spPr bwMode="auto">
          <a:xfrm>
            <a:off x="6308725" y="1692275"/>
            <a:ext cx="14446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4" name="Line 13"/>
          <p:cNvSpPr>
            <a:spLocks noChangeShapeType="1"/>
          </p:cNvSpPr>
          <p:nvPr/>
        </p:nvSpPr>
        <p:spPr bwMode="auto">
          <a:xfrm>
            <a:off x="6453188" y="1835150"/>
            <a:ext cx="0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5" name="Line 15"/>
          <p:cNvSpPr>
            <a:spLocks noChangeShapeType="1"/>
          </p:cNvSpPr>
          <p:nvPr/>
        </p:nvSpPr>
        <p:spPr bwMode="auto">
          <a:xfrm>
            <a:off x="6453188" y="5219700"/>
            <a:ext cx="1444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6" name="Line 16"/>
          <p:cNvSpPr>
            <a:spLocks noChangeShapeType="1"/>
          </p:cNvSpPr>
          <p:nvPr/>
        </p:nvSpPr>
        <p:spPr bwMode="auto">
          <a:xfrm>
            <a:off x="6597650" y="5651500"/>
            <a:ext cx="0" cy="1512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7" name="Line 18"/>
          <p:cNvSpPr>
            <a:spLocks noChangeShapeType="1"/>
          </p:cNvSpPr>
          <p:nvPr/>
        </p:nvSpPr>
        <p:spPr bwMode="auto">
          <a:xfrm>
            <a:off x="1052513" y="7308850"/>
            <a:ext cx="4321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8" name="Line 19"/>
          <p:cNvSpPr>
            <a:spLocks noChangeShapeType="1"/>
          </p:cNvSpPr>
          <p:nvPr/>
        </p:nvSpPr>
        <p:spPr bwMode="auto">
          <a:xfrm flipV="1">
            <a:off x="5300663" y="7164388"/>
            <a:ext cx="1296987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09" name="Rectangle 20"/>
          <p:cNvSpPr>
            <a:spLocks noChangeArrowheads="1"/>
          </p:cNvSpPr>
          <p:nvPr/>
        </p:nvSpPr>
        <p:spPr bwMode="auto">
          <a:xfrm>
            <a:off x="3573463" y="6300788"/>
            <a:ext cx="2087562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4110" name="Rectangle 21"/>
          <p:cNvSpPr>
            <a:spLocks noChangeArrowheads="1"/>
          </p:cNvSpPr>
          <p:nvPr/>
        </p:nvSpPr>
        <p:spPr bwMode="auto">
          <a:xfrm>
            <a:off x="1412875" y="6227763"/>
            <a:ext cx="576263" cy="93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600">
                <a:ea typeface="標楷體" pitchFamily="65" charset="-120"/>
              </a:rPr>
              <a:t>警衛室</a:t>
            </a:r>
          </a:p>
        </p:txBody>
      </p:sp>
      <p:sp>
        <p:nvSpPr>
          <p:cNvPr id="4111" name="Line 23"/>
          <p:cNvSpPr>
            <a:spLocks noChangeShapeType="1"/>
          </p:cNvSpPr>
          <p:nvPr/>
        </p:nvSpPr>
        <p:spPr bwMode="auto">
          <a:xfrm>
            <a:off x="1412875" y="4356100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2" name="Line 24"/>
          <p:cNvSpPr>
            <a:spLocks noChangeShapeType="1"/>
          </p:cNvSpPr>
          <p:nvPr/>
        </p:nvSpPr>
        <p:spPr bwMode="auto">
          <a:xfrm>
            <a:off x="1412875" y="5867400"/>
            <a:ext cx="4537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3" name="Line 25"/>
          <p:cNvSpPr>
            <a:spLocks noChangeShapeType="1"/>
          </p:cNvSpPr>
          <p:nvPr/>
        </p:nvSpPr>
        <p:spPr bwMode="auto">
          <a:xfrm flipV="1">
            <a:off x="5949950" y="4356100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4" name="Line 27"/>
          <p:cNvSpPr>
            <a:spLocks noChangeShapeType="1"/>
          </p:cNvSpPr>
          <p:nvPr/>
        </p:nvSpPr>
        <p:spPr bwMode="auto">
          <a:xfrm flipH="1">
            <a:off x="4868863" y="4356100"/>
            <a:ext cx="10810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5" name="Line 28"/>
          <p:cNvSpPr>
            <a:spLocks noChangeShapeType="1"/>
          </p:cNvSpPr>
          <p:nvPr/>
        </p:nvSpPr>
        <p:spPr bwMode="auto">
          <a:xfrm>
            <a:off x="1412875" y="4356100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6" name="Line 29"/>
          <p:cNvSpPr>
            <a:spLocks noChangeShapeType="1"/>
          </p:cNvSpPr>
          <p:nvPr/>
        </p:nvSpPr>
        <p:spPr bwMode="auto">
          <a:xfrm>
            <a:off x="4868863" y="4067175"/>
            <a:ext cx="0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7" name="Line 30"/>
          <p:cNvSpPr>
            <a:spLocks noChangeShapeType="1"/>
          </p:cNvSpPr>
          <p:nvPr/>
        </p:nvSpPr>
        <p:spPr bwMode="auto">
          <a:xfrm flipH="1">
            <a:off x="2924175" y="5148263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8" name="Line 31"/>
          <p:cNvSpPr>
            <a:spLocks noChangeShapeType="1"/>
          </p:cNvSpPr>
          <p:nvPr/>
        </p:nvSpPr>
        <p:spPr bwMode="auto">
          <a:xfrm flipV="1">
            <a:off x="2924175" y="435610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19" name="Line 33"/>
          <p:cNvSpPr>
            <a:spLocks noChangeShapeType="1"/>
          </p:cNvSpPr>
          <p:nvPr/>
        </p:nvSpPr>
        <p:spPr bwMode="auto">
          <a:xfrm flipV="1">
            <a:off x="1412875" y="2268538"/>
            <a:ext cx="0" cy="208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0" name="Line 34"/>
          <p:cNvSpPr>
            <a:spLocks noChangeShapeType="1"/>
          </p:cNvSpPr>
          <p:nvPr/>
        </p:nvSpPr>
        <p:spPr bwMode="auto">
          <a:xfrm>
            <a:off x="1412875" y="2268538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1" name="Line 35"/>
          <p:cNvSpPr>
            <a:spLocks noChangeShapeType="1"/>
          </p:cNvSpPr>
          <p:nvPr/>
        </p:nvSpPr>
        <p:spPr bwMode="auto">
          <a:xfrm>
            <a:off x="2492375" y="2268538"/>
            <a:ext cx="0" cy="172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2" name="Line 36"/>
          <p:cNvSpPr>
            <a:spLocks noChangeShapeType="1"/>
          </p:cNvSpPr>
          <p:nvPr/>
        </p:nvSpPr>
        <p:spPr bwMode="auto">
          <a:xfrm flipH="1">
            <a:off x="1412875" y="3995738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3" name="Line 37"/>
          <p:cNvSpPr>
            <a:spLocks noChangeShapeType="1"/>
          </p:cNvSpPr>
          <p:nvPr/>
        </p:nvSpPr>
        <p:spPr bwMode="auto">
          <a:xfrm>
            <a:off x="2205038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4" name="Line 38"/>
          <p:cNvSpPr>
            <a:spLocks noChangeShapeType="1"/>
          </p:cNvSpPr>
          <p:nvPr/>
        </p:nvSpPr>
        <p:spPr bwMode="auto">
          <a:xfrm>
            <a:off x="2276475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5" name="Line 39"/>
          <p:cNvSpPr>
            <a:spLocks noChangeShapeType="1"/>
          </p:cNvSpPr>
          <p:nvPr/>
        </p:nvSpPr>
        <p:spPr bwMode="auto">
          <a:xfrm>
            <a:off x="2349500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6" name="Line 40"/>
          <p:cNvSpPr>
            <a:spLocks noChangeShapeType="1"/>
          </p:cNvSpPr>
          <p:nvPr/>
        </p:nvSpPr>
        <p:spPr bwMode="auto">
          <a:xfrm>
            <a:off x="2492375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7" name="Line 41"/>
          <p:cNvSpPr>
            <a:spLocks noChangeShapeType="1"/>
          </p:cNvSpPr>
          <p:nvPr/>
        </p:nvSpPr>
        <p:spPr bwMode="auto">
          <a:xfrm>
            <a:off x="2492375" y="39957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8" name="Line 42"/>
          <p:cNvSpPr>
            <a:spLocks noChangeShapeType="1"/>
          </p:cNvSpPr>
          <p:nvPr/>
        </p:nvSpPr>
        <p:spPr bwMode="auto">
          <a:xfrm>
            <a:off x="2492375" y="4067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9" name="Line 43"/>
          <p:cNvSpPr>
            <a:spLocks noChangeShapeType="1"/>
          </p:cNvSpPr>
          <p:nvPr/>
        </p:nvSpPr>
        <p:spPr bwMode="auto">
          <a:xfrm>
            <a:off x="2492375" y="4211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0" name="Line 44"/>
          <p:cNvSpPr>
            <a:spLocks noChangeShapeType="1"/>
          </p:cNvSpPr>
          <p:nvPr/>
        </p:nvSpPr>
        <p:spPr bwMode="auto">
          <a:xfrm>
            <a:off x="2492375" y="42846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1" name="Line 45"/>
          <p:cNvSpPr>
            <a:spLocks noChangeShapeType="1"/>
          </p:cNvSpPr>
          <p:nvPr/>
        </p:nvSpPr>
        <p:spPr bwMode="auto">
          <a:xfrm>
            <a:off x="2924175" y="39957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2" name="Line 46"/>
          <p:cNvSpPr>
            <a:spLocks noChangeShapeType="1"/>
          </p:cNvSpPr>
          <p:nvPr/>
        </p:nvSpPr>
        <p:spPr bwMode="auto">
          <a:xfrm>
            <a:off x="2924175" y="4067175"/>
            <a:ext cx="35290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3" name="Line 47"/>
          <p:cNvSpPr>
            <a:spLocks noChangeShapeType="1"/>
          </p:cNvSpPr>
          <p:nvPr/>
        </p:nvSpPr>
        <p:spPr bwMode="auto">
          <a:xfrm>
            <a:off x="4868863" y="41402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4" name="Line 48"/>
          <p:cNvSpPr>
            <a:spLocks noChangeShapeType="1"/>
          </p:cNvSpPr>
          <p:nvPr/>
        </p:nvSpPr>
        <p:spPr bwMode="auto">
          <a:xfrm>
            <a:off x="4868863" y="4211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5" name="Line 49"/>
          <p:cNvSpPr>
            <a:spLocks noChangeShapeType="1"/>
          </p:cNvSpPr>
          <p:nvPr/>
        </p:nvSpPr>
        <p:spPr bwMode="auto">
          <a:xfrm>
            <a:off x="4868863" y="428466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6" name="Line 51"/>
          <p:cNvSpPr>
            <a:spLocks noChangeShapeType="1"/>
          </p:cNvSpPr>
          <p:nvPr/>
        </p:nvSpPr>
        <p:spPr bwMode="auto">
          <a:xfrm>
            <a:off x="5300663" y="40671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37" name="Rectangle 52"/>
          <p:cNvSpPr>
            <a:spLocks noChangeArrowheads="1"/>
          </p:cNvSpPr>
          <p:nvPr/>
        </p:nvSpPr>
        <p:spPr bwMode="auto">
          <a:xfrm>
            <a:off x="2997200" y="1979613"/>
            <a:ext cx="3168650" cy="115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4138" name="Rectangle 53"/>
          <p:cNvSpPr>
            <a:spLocks noChangeArrowheads="1"/>
          </p:cNvSpPr>
          <p:nvPr/>
        </p:nvSpPr>
        <p:spPr bwMode="auto">
          <a:xfrm>
            <a:off x="2997200" y="971550"/>
            <a:ext cx="2808288" cy="720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4139" name="Line 55"/>
          <p:cNvSpPr>
            <a:spLocks noChangeShapeType="1"/>
          </p:cNvSpPr>
          <p:nvPr/>
        </p:nvSpPr>
        <p:spPr bwMode="auto">
          <a:xfrm>
            <a:off x="2636838" y="827088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40" name="Line 56"/>
          <p:cNvSpPr>
            <a:spLocks noChangeShapeType="1"/>
          </p:cNvSpPr>
          <p:nvPr/>
        </p:nvSpPr>
        <p:spPr bwMode="auto">
          <a:xfrm flipH="1">
            <a:off x="1773238" y="2051050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41" name="Text Box 57"/>
          <p:cNvSpPr txBox="1">
            <a:spLocks noChangeArrowheads="1"/>
          </p:cNvSpPr>
          <p:nvPr/>
        </p:nvSpPr>
        <p:spPr bwMode="auto">
          <a:xfrm>
            <a:off x="3429000" y="2700338"/>
            <a:ext cx="1152525" cy="36988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800">
                <a:latin typeface="標楷體" pitchFamily="65" charset="-120"/>
                <a:ea typeface="標楷體" pitchFamily="65" charset="-120"/>
              </a:rPr>
              <a:t>B(9)</a:t>
            </a:r>
          </a:p>
        </p:txBody>
      </p:sp>
      <p:sp>
        <p:nvSpPr>
          <p:cNvPr id="4142" name="Text Box 60"/>
          <p:cNvSpPr txBox="1">
            <a:spLocks noChangeArrowheads="1"/>
          </p:cNvSpPr>
          <p:nvPr/>
        </p:nvSpPr>
        <p:spPr bwMode="auto">
          <a:xfrm>
            <a:off x="4941888" y="2700338"/>
            <a:ext cx="1223962" cy="36988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800">
                <a:latin typeface="標楷體" pitchFamily="65" charset="-120"/>
                <a:ea typeface="標楷體" pitchFamily="65" charset="-120"/>
              </a:rPr>
              <a:t>A(10)</a:t>
            </a:r>
          </a:p>
        </p:txBody>
      </p:sp>
      <p:sp>
        <p:nvSpPr>
          <p:cNvPr id="4143" name="Text Box 61"/>
          <p:cNvSpPr txBox="1">
            <a:spLocks noChangeArrowheads="1"/>
          </p:cNvSpPr>
          <p:nvPr/>
        </p:nvSpPr>
        <p:spPr bwMode="auto">
          <a:xfrm>
            <a:off x="3429000" y="2195513"/>
            <a:ext cx="1152525" cy="36988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演一</a:t>
            </a:r>
            <a:r>
              <a:rPr lang="en-US" altLang="zh-TW" sz="1800">
                <a:latin typeface="標楷體" pitchFamily="65" charset="-120"/>
                <a:ea typeface="標楷體" pitchFamily="65" charset="-120"/>
              </a:rPr>
              <a:t>B(7)</a:t>
            </a:r>
          </a:p>
        </p:txBody>
      </p:sp>
      <p:sp>
        <p:nvSpPr>
          <p:cNvPr id="4144" name="Text Box 62"/>
          <p:cNvSpPr txBox="1">
            <a:spLocks noChangeArrowheads="1"/>
          </p:cNvSpPr>
          <p:nvPr/>
        </p:nvSpPr>
        <p:spPr bwMode="auto">
          <a:xfrm>
            <a:off x="4941888" y="2195513"/>
            <a:ext cx="1223962" cy="36988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latin typeface="標楷體" pitchFamily="65" charset="-120"/>
                <a:ea typeface="標楷體" pitchFamily="65" charset="-120"/>
              </a:rPr>
              <a:t>演一</a:t>
            </a:r>
            <a:r>
              <a:rPr lang="en-US" altLang="zh-TW" sz="1800">
                <a:latin typeface="標楷體" pitchFamily="65" charset="-120"/>
                <a:ea typeface="標楷體" pitchFamily="65" charset="-120"/>
              </a:rPr>
              <a:t>A(8)</a:t>
            </a:r>
          </a:p>
        </p:txBody>
      </p:sp>
      <p:sp>
        <p:nvSpPr>
          <p:cNvPr id="4145" name="Rectangle 65"/>
          <p:cNvSpPr>
            <a:spLocks noChangeArrowheads="1"/>
          </p:cNvSpPr>
          <p:nvPr/>
        </p:nvSpPr>
        <p:spPr bwMode="auto">
          <a:xfrm>
            <a:off x="3357563" y="3851275"/>
            <a:ext cx="1079500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4146" name="Line 94"/>
          <p:cNvSpPr>
            <a:spLocks noChangeShapeType="1"/>
          </p:cNvSpPr>
          <p:nvPr/>
        </p:nvSpPr>
        <p:spPr bwMode="auto">
          <a:xfrm>
            <a:off x="2708275" y="34194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47" name="Line 95"/>
          <p:cNvSpPr>
            <a:spLocks noChangeShapeType="1"/>
          </p:cNvSpPr>
          <p:nvPr/>
        </p:nvSpPr>
        <p:spPr bwMode="auto">
          <a:xfrm>
            <a:off x="5054600" y="3421063"/>
            <a:ext cx="30163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48" name="Rectangle 96"/>
          <p:cNvSpPr>
            <a:spLocks noChangeArrowheads="1"/>
          </p:cNvSpPr>
          <p:nvPr/>
        </p:nvSpPr>
        <p:spPr bwMode="auto">
          <a:xfrm>
            <a:off x="6165850" y="5435600"/>
            <a:ext cx="358775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4149" name="Line 99"/>
          <p:cNvSpPr>
            <a:spLocks noChangeShapeType="1"/>
          </p:cNvSpPr>
          <p:nvPr/>
        </p:nvSpPr>
        <p:spPr bwMode="auto">
          <a:xfrm flipH="1">
            <a:off x="4076700" y="5688013"/>
            <a:ext cx="357188" cy="28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50" name="Line 100"/>
          <p:cNvSpPr>
            <a:spLocks noChangeShapeType="1"/>
          </p:cNvSpPr>
          <p:nvPr/>
        </p:nvSpPr>
        <p:spPr bwMode="auto">
          <a:xfrm>
            <a:off x="2781300" y="51482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51" name="AutoShape 101"/>
          <p:cNvSpPr>
            <a:spLocks noChangeArrowheads="1"/>
          </p:cNvSpPr>
          <p:nvPr/>
        </p:nvSpPr>
        <p:spPr bwMode="auto">
          <a:xfrm>
            <a:off x="2924175" y="6227985"/>
            <a:ext cx="217488" cy="576263"/>
          </a:xfrm>
          <a:prstGeom prst="downArrow">
            <a:avLst>
              <a:gd name="adj1" fmla="val 50000"/>
              <a:gd name="adj2" fmla="val 6624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/>
          </a:p>
        </p:txBody>
      </p:sp>
      <p:sp>
        <p:nvSpPr>
          <p:cNvPr id="4152" name="Text Box 109"/>
          <p:cNvSpPr txBox="1">
            <a:spLocks noChangeArrowheads="1"/>
          </p:cNvSpPr>
          <p:nvPr/>
        </p:nvSpPr>
        <p:spPr bwMode="auto">
          <a:xfrm>
            <a:off x="2346325" y="4427538"/>
            <a:ext cx="361950" cy="64611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舞二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(2)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53" name="Text Box 110"/>
          <p:cNvSpPr txBox="1">
            <a:spLocks noChangeArrowheads="1"/>
          </p:cNvSpPr>
          <p:nvPr/>
        </p:nvSpPr>
        <p:spPr bwMode="auto">
          <a:xfrm>
            <a:off x="1908175" y="4211638"/>
            <a:ext cx="341313" cy="9239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國西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(4)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54" name="Text Box 111"/>
          <p:cNvSpPr txBox="1">
            <a:spLocks noChangeArrowheads="1"/>
          </p:cNvSpPr>
          <p:nvPr/>
        </p:nvSpPr>
        <p:spPr bwMode="auto">
          <a:xfrm>
            <a:off x="1898650" y="5235575"/>
            <a:ext cx="350838" cy="9239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國西三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(3)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55" name="Text Box 112"/>
          <p:cNvSpPr txBox="1">
            <a:spLocks noChangeArrowheads="1"/>
          </p:cNvSpPr>
          <p:nvPr/>
        </p:nvSpPr>
        <p:spPr bwMode="auto">
          <a:xfrm>
            <a:off x="2301875" y="5273675"/>
            <a:ext cx="406400" cy="73818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舞三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(1)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56" name="Text Box 114"/>
          <p:cNvSpPr txBox="1">
            <a:spLocks noChangeArrowheads="1"/>
          </p:cNvSpPr>
          <p:nvPr/>
        </p:nvSpPr>
        <p:spPr bwMode="auto">
          <a:xfrm>
            <a:off x="3644900" y="5219700"/>
            <a:ext cx="396875" cy="9239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fontAlgn="ctr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劇三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</a:p>
          <a:p>
            <a:pPr algn="ctr" eaLnBrk="1" fontAlgn="ctr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(1)</a:t>
            </a:r>
          </a:p>
        </p:txBody>
      </p:sp>
      <p:sp>
        <p:nvSpPr>
          <p:cNvPr id="4157" name="Text Box 116"/>
          <p:cNvSpPr txBox="1">
            <a:spLocks noChangeArrowheads="1"/>
          </p:cNvSpPr>
          <p:nvPr/>
        </p:nvSpPr>
        <p:spPr bwMode="auto">
          <a:xfrm>
            <a:off x="4437063" y="5149850"/>
            <a:ext cx="395287" cy="9239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(2)</a:t>
            </a:r>
          </a:p>
        </p:txBody>
      </p:sp>
      <p:sp>
        <p:nvSpPr>
          <p:cNvPr id="4158" name="Text Box 117"/>
          <p:cNvSpPr txBox="1">
            <a:spLocks noChangeArrowheads="1"/>
          </p:cNvSpPr>
          <p:nvPr/>
        </p:nvSpPr>
        <p:spPr bwMode="auto">
          <a:xfrm>
            <a:off x="5408613" y="5305425"/>
            <a:ext cx="396875" cy="92233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劇三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(4)</a:t>
            </a:r>
          </a:p>
        </p:txBody>
      </p:sp>
      <p:sp>
        <p:nvSpPr>
          <p:cNvPr id="4159" name="Text Box 119"/>
          <p:cNvSpPr txBox="1">
            <a:spLocks noChangeArrowheads="1"/>
          </p:cNvSpPr>
          <p:nvPr/>
        </p:nvSpPr>
        <p:spPr bwMode="auto">
          <a:xfrm>
            <a:off x="4941888" y="4321175"/>
            <a:ext cx="339725" cy="9239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國西一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(6)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60" name="Text Box 120"/>
          <p:cNvSpPr txBox="1">
            <a:spLocks noChangeArrowheads="1"/>
          </p:cNvSpPr>
          <p:nvPr/>
        </p:nvSpPr>
        <p:spPr bwMode="auto">
          <a:xfrm>
            <a:off x="5913438" y="5364163"/>
            <a:ext cx="395287" cy="73818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舞　一</a:t>
            </a:r>
            <a:endParaRPr lang="en-US" altLang="zh-TW" sz="120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(5)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61" name="Line 122"/>
          <p:cNvSpPr>
            <a:spLocks noChangeShapeType="1"/>
          </p:cNvSpPr>
          <p:nvPr/>
        </p:nvSpPr>
        <p:spPr bwMode="auto">
          <a:xfrm flipH="1" flipV="1">
            <a:off x="2997200" y="5724525"/>
            <a:ext cx="64770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62" name="Line 123"/>
          <p:cNvSpPr>
            <a:spLocks noChangeShapeType="1"/>
          </p:cNvSpPr>
          <p:nvPr/>
        </p:nvSpPr>
        <p:spPr bwMode="auto">
          <a:xfrm>
            <a:off x="2565400" y="514826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63" name="Line 126"/>
          <p:cNvSpPr>
            <a:spLocks noChangeShapeType="1"/>
          </p:cNvSpPr>
          <p:nvPr/>
        </p:nvSpPr>
        <p:spPr bwMode="auto">
          <a:xfrm>
            <a:off x="5187950" y="583882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64" name="Text Box 127"/>
          <p:cNvSpPr txBox="1">
            <a:spLocks noChangeArrowheads="1"/>
          </p:cNvSpPr>
          <p:nvPr/>
        </p:nvSpPr>
        <p:spPr bwMode="auto">
          <a:xfrm>
            <a:off x="4941888" y="5305425"/>
            <a:ext cx="395287" cy="92233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(3)</a:t>
            </a:r>
            <a:endParaRPr lang="zh-TW" altLang="en-US" sz="12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65" name="Line 133"/>
          <p:cNvSpPr>
            <a:spLocks noChangeShapeType="1"/>
          </p:cNvSpPr>
          <p:nvPr/>
        </p:nvSpPr>
        <p:spPr bwMode="auto">
          <a:xfrm flipH="1">
            <a:off x="4581525" y="233997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66" name="Line 134"/>
          <p:cNvSpPr>
            <a:spLocks noChangeShapeType="1"/>
          </p:cNvSpPr>
          <p:nvPr/>
        </p:nvSpPr>
        <p:spPr bwMode="auto">
          <a:xfrm flipH="1">
            <a:off x="3284538" y="233997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67" name="Line 136"/>
          <p:cNvSpPr>
            <a:spLocks noChangeShapeType="1"/>
          </p:cNvSpPr>
          <p:nvPr/>
        </p:nvSpPr>
        <p:spPr bwMode="auto">
          <a:xfrm>
            <a:off x="3284538" y="2339975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68" name="Line 138"/>
          <p:cNvSpPr>
            <a:spLocks noChangeShapeType="1"/>
          </p:cNvSpPr>
          <p:nvPr/>
        </p:nvSpPr>
        <p:spPr bwMode="auto">
          <a:xfrm flipH="1">
            <a:off x="2708275" y="341947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69" name="Line 142"/>
          <p:cNvSpPr>
            <a:spLocks noChangeShapeType="1"/>
          </p:cNvSpPr>
          <p:nvPr/>
        </p:nvSpPr>
        <p:spPr bwMode="auto">
          <a:xfrm>
            <a:off x="4581525" y="2916238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70" name="Line 143"/>
          <p:cNvSpPr>
            <a:spLocks noChangeShapeType="1"/>
          </p:cNvSpPr>
          <p:nvPr/>
        </p:nvSpPr>
        <p:spPr bwMode="auto">
          <a:xfrm>
            <a:off x="4797425" y="2916238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71" name="Line 144"/>
          <p:cNvSpPr>
            <a:spLocks noChangeShapeType="1"/>
          </p:cNvSpPr>
          <p:nvPr/>
        </p:nvSpPr>
        <p:spPr bwMode="auto">
          <a:xfrm>
            <a:off x="4797425" y="34194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72" name="Text Box 145"/>
          <p:cNvSpPr txBox="1">
            <a:spLocks noChangeArrowheads="1"/>
          </p:cNvSpPr>
          <p:nvPr/>
        </p:nvSpPr>
        <p:spPr bwMode="auto">
          <a:xfrm>
            <a:off x="3860800" y="665956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花園</a:t>
            </a:r>
          </a:p>
        </p:txBody>
      </p:sp>
      <p:sp>
        <p:nvSpPr>
          <p:cNvPr id="4173" name="Text Box 146"/>
          <p:cNvSpPr txBox="1">
            <a:spLocks noChangeArrowheads="1"/>
          </p:cNvSpPr>
          <p:nvPr/>
        </p:nvSpPr>
        <p:spPr bwMode="auto">
          <a:xfrm>
            <a:off x="3357563" y="4492625"/>
            <a:ext cx="11509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中庭舞台</a:t>
            </a:r>
          </a:p>
        </p:txBody>
      </p:sp>
      <p:sp>
        <p:nvSpPr>
          <p:cNvPr id="4174" name="Text Box 147"/>
          <p:cNvSpPr txBox="1">
            <a:spLocks noChangeArrowheads="1"/>
          </p:cNvSpPr>
          <p:nvPr/>
        </p:nvSpPr>
        <p:spPr bwMode="auto">
          <a:xfrm>
            <a:off x="3429000" y="3851275"/>
            <a:ext cx="10080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ea typeface="標楷體" pitchFamily="65" charset="-120"/>
              </a:rPr>
              <a:t>升旗台</a:t>
            </a:r>
          </a:p>
        </p:txBody>
      </p:sp>
      <p:sp>
        <p:nvSpPr>
          <p:cNvPr id="4175" name="Text Box 149"/>
          <p:cNvSpPr txBox="1">
            <a:spLocks noChangeArrowheads="1"/>
          </p:cNvSpPr>
          <p:nvPr/>
        </p:nvSpPr>
        <p:spPr bwMode="auto">
          <a:xfrm>
            <a:off x="4005263" y="1763713"/>
            <a:ext cx="1368425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本立樓</a:t>
            </a:r>
          </a:p>
        </p:txBody>
      </p:sp>
      <p:sp>
        <p:nvSpPr>
          <p:cNvPr id="4176" name="Text Box 150"/>
          <p:cNvSpPr txBox="1">
            <a:spLocks noChangeArrowheads="1"/>
          </p:cNvSpPr>
          <p:nvPr/>
        </p:nvSpPr>
        <p:spPr bwMode="auto">
          <a:xfrm>
            <a:off x="1557338" y="2843213"/>
            <a:ext cx="647700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華藝劇場</a:t>
            </a:r>
          </a:p>
        </p:txBody>
      </p:sp>
      <p:sp>
        <p:nvSpPr>
          <p:cNvPr id="4177" name="Text Box 151"/>
          <p:cNvSpPr txBox="1">
            <a:spLocks noChangeArrowheads="1"/>
          </p:cNvSpPr>
          <p:nvPr/>
        </p:nvSpPr>
        <p:spPr bwMode="auto">
          <a:xfrm>
            <a:off x="3716338" y="1042988"/>
            <a:ext cx="1368425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藝術館</a:t>
            </a:r>
          </a:p>
        </p:txBody>
      </p:sp>
      <p:sp>
        <p:nvSpPr>
          <p:cNvPr id="4178" name="Text Box 152"/>
          <p:cNvSpPr txBox="1">
            <a:spLocks noChangeArrowheads="1"/>
          </p:cNvSpPr>
          <p:nvPr/>
        </p:nvSpPr>
        <p:spPr bwMode="auto">
          <a:xfrm>
            <a:off x="2636912" y="6948264"/>
            <a:ext cx="792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dist"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校門</a:t>
            </a:r>
          </a:p>
        </p:txBody>
      </p:sp>
      <p:sp>
        <p:nvSpPr>
          <p:cNvPr id="4179" name="Text Box 153"/>
          <p:cNvSpPr txBox="1">
            <a:spLocks noChangeArrowheads="1"/>
          </p:cNvSpPr>
          <p:nvPr/>
        </p:nvSpPr>
        <p:spPr bwMode="auto">
          <a:xfrm>
            <a:off x="1844675" y="971550"/>
            <a:ext cx="720725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林地</a:t>
            </a:r>
          </a:p>
        </p:txBody>
      </p:sp>
      <p:sp>
        <p:nvSpPr>
          <p:cNvPr id="4180" name="Text Box 155"/>
          <p:cNvSpPr txBox="1">
            <a:spLocks noChangeArrowheads="1"/>
          </p:cNvSpPr>
          <p:nvPr/>
        </p:nvSpPr>
        <p:spPr bwMode="auto">
          <a:xfrm>
            <a:off x="800100" y="90488"/>
            <a:ext cx="5400675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臺北市私立華岡藝術學校</a:t>
            </a:r>
            <a:endParaRPr lang="en-US" altLang="zh-TW" sz="2400" b="1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2000"/>
              </a:lnSpc>
              <a:spcBef>
                <a:spcPct val="50000"/>
              </a:spcBef>
              <a:buFontTx/>
              <a:buNone/>
            </a:pPr>
            <a:r>
              <a:rPr lang="en-US" altLang="zh-TW" sz="2400" b="1" dirty="0">
                <a:latin typeface="標楷體" pitchFamily="65" charset="-120"/>
                <a:ea typeface="標楷體" pitchFamily="65" charset="-120"/>
              </a:rPr>
              <a:t>106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學年度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第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學期</a:t>
            </a:r>
            <a:r>
              <a:rPr lang="zh-TW" altLang="en-US" sz="2400" b="1" dirty="0">
                <a:latin typeface="標楷體" pitchFamily="65" charset="-120"/>
                <a:ea typeface="標楷體" pitchFamily="65" charset="-120"/>
              </a:rPr>
              <a:t>各班疏散路線圖</a:t>
            </a:r>
          </a:p>
        </p:txBody>
      </p:sp>
      <p:sp>
        <p:nvSpPr>
          <p:cNvPr id="4181" name="Text Box 159"/>
          <p:cNvSpPr txBox="1">
            <a:spLocks noChangeArrowheads="1"/>
          </p:cNvSpPr>
          <p:nvPr/>
        </p:nvSpPr>
        <p:spPr bwMode="auto">
          <a:xfrm>
            <a:off x="87313" y="7451725"/>
            <a:ext cx="65579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組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東側樓梯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：劇三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A(1)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A(2)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B(3)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B(4)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舞一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(5)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國西一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(6)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B(7)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            演二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A(8)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B(9)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A(10)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組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西側樓梯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：舞三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(1)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舞二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(2)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國西三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(3)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國西二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(4)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A(5)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B(6)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            演一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B(7)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演一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A(8)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各班級可由導師視逃生人數狀況走東側或西側樓梯</a:t>
            </a:r>
            <a:r>
              <a:rPr lang="en-US" altLang="zh-TW" sz="1400" dirty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TW" sz="14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82" name="Text Box 148"/>
          <p:cNvSpPr txBox="1">
            <a:spLocks noChangeArrowheads="1"/>
          </p:cNvSpPr>
          <p:nvPr/>
        </p:nvSpPr>
        <p:spPr bwMode="auto">
          <a:xfrm>
            <a:off x="282575" y="3700463"/>
            <a:ext cx="1368425" cy="3667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800">
                <a:ea typeface="標楷體" pitchFamily="65" charset="-120"/>
              </a:rPr>
              <a:t>曉峰樓</a:t>
            </a:r>
          </a:p>
        </p:txBody>
      </p:sp>
      <p:sp>
        <p:nvSpPr>
          <p:cNvPr id="4183" name="Text Box 145"/>
          <p:cNvSpPr txBox="1">
            <a:spLocks noChangeArrowheads="1"/>
          </p:cNvSpPr>
          <p:nvPr/>
        </p:nvSpPr>
        <p:spPr bwMode="auto">
          <a:xfrm>
            <a:off x="5157788" y="6588125"/>
            <a:ext cx="1439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TW" sz="1800">
                <a:ea typeface="標楷體" pitchFamily="65" charset="-120"/>
              </a:rPr>
              <a:t> </a:t>
            </a:r>
            <a:r>
              <a:rPr lang="zh-TW" altLang="en-US" sz="1800">
                <a:ea typeface="標楷體" pitchFamily="65" charset="-120"/>
              </a:rPr>
              <a:t>資源回收場</a:t>
            </a:r>
          </a:p>
        </p:txBody>
      </p:sp>
      <p:sp>
        <p:nvSpPr>
          <p:cNvPr id="4184" name="Text Box 117"/>
          <p:cNvSpPr txBox="1">
            <a:spLocks noChangeArrowheads="1"/>
          </p:cNvSpPr>
          <p:nvPr/>
        </p:nvSpPr>
        <p:spPr bwMode="auto">
          <a:xfrm>
            <a:off x="5911850" y="4367213"/>
            <a:ext cx="396875" cy="92233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(8)</a:t>
            </a:r>
          </a:p>
        </p:txBody>
      </p:sp>
      <p:sp>
        <p:nvSpPr>
          <p:cNvPr id="4185" name="Text Box 117"/>
          <p:cNvSpPr txBox="1">
            <a:spLocks noChangeArrowheads="1"/>
          </p:cNvSpPr>
          <p:nvPr/>
        </p:nvSpPr>
        <p:spPr bwMode="auto">
          <a:xfrm>
            <a:off x="5408613" y="4340225"/>
            <a:ext cx="396875" cy="922338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演二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(7)</a:t>
            </a:r>
          </a:p>
        </p:txBody>
      </p:sp>
      <p:sp>
        <p:nvSpPr>
          <p:cNvPr id="4186" name="Text Box 117"/>
          <p:cNvSpPr txBox="1">
            <a:spLocks noChangeArrowheads="1"/>
          </p:cNvSpPr>
          <p:nvPr/>
        </p:nvSpPr>
        <p:spPr bwMode="auto">
          <a:xfrm>
            <a:off x="1441450" y="4227513"/>
            <a:ext cx="396875" cy="9239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B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(6)</a:t>
            </a:r>
          </a:p>
        </p:txBody>
      </p:sp>
      <p:sp>
        <p:nvSpPr>
          <p:cNvPr id="4187" name="Text Box 117"/>
          <p:cNvSpPr txBox="1">
            <a:spLocks noChangeArrowheads="1"/>
          </p:cNvSpPr>
          <p:nvPr/>
        </p:nvSpPr>
        <p:spPr bwMode="auto">
          <a:xfrm>
            <a:off x="1441450" y="5226050"/>
            <a:ext cx="396875" cy="923925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1200">
                <a:latin typeface="標楷體" pitchFamily="65" charset="-120"/>
                <a:ea typeface="標楷體" pitchFamily="65" charset="-120"/>
              </a:rPr>
              <a:t>劇二</a:t>
            </a: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200">
                <a:latin typeface="標楷體" pitchFamily="65" charset="-120"/>
                <a:ea typeface="標楷體" pitchFamily="65" charset="-120"/>
              </a:rPr>
              <a:t>(5)</a:t>
            </a:r>
          </a:p>
        </p:txBody>
      </p:sp>
      <p:sp>
        <p:nvSpPr>
          <p:cNvPr id="4188" name="Line 122"/>
          <p:cNvSpPr>
            <a:spLocks noChangeShapeType="1"/>
          </p:cNvSpPr>
          <p:nvPr/>
        </p:nvSpPr>
        <p:spPr bwMode="auto">
          <a:xfrm>
            <a:off x="3190082" y="5905828"/>
            <a:ext cx="125412" cy="650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89" name="Line 126"/>
          <p:cNvSpPr>
            <a:spLocks noChangeShapeType="1"/>
          </p:cNvSpPr>
          <p:nvPr/>
        </p:nvSpPr>
        <p:spPr bwMode="auto">
          <a:xfrm flipH="1">
            <a:off x="2545414" y="6472238"/>
            <a:ext cx="103187" cy="568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90" name="Line 122"/>
          <p:cNvSpPr>
            <a:spLocks noChangeShapeType="1"/>
          </p:cNvSpPr>
          <p:nvPr/>
        </p:nvSpPr>
        <p:spPr bwMode="auto">
          <a:xfrm flipH="1">
            <a:off x="3681413" y="6154738"/>
            <a:ext cx="1044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97" name="Line 126"/>
          <p:cNvSpPr>
            <a:spLocks noChangeShapeType="1"/>
          </p:cNvSpPr>
          <p:nvPr/>
        </p:nvSpPr>
        <p:spPr bwMode="auto">
          <a:xfrm flipH="1">
            <a:off x="2702657" y="5769841"/>
            <a:ext cx="103188" cy="568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6" name="Line 122"/>
          <p:cNvSpPr>
            <a:spLocks noChangeShapeType="1"/>
          </p:cNvSpPr>
          <p:nvPr/>
        </p:nvSpPr>
        <p:spPr bwMode="auto">
          <a:xfrm>
            <a:off x="3357563" y="6620049"/>
            <a:ext cx="108988" cy="5442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531</Words>
  <Application>Microsoft Office PowerPoint</Application>
  <PresentationFormat>如螢幕大小 (4:3)</PresentationFormat>
  <Paragraphs>125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7" baseType="lpstr">
      <vt:lpstr>新細明體</vt:lpstr>
      <vt:lpstr>標楷體</vt:lpstr>
      <vt:lpstr>Arial</vt:lpstr>
      <vt:lpstr>預設簡報設計</vt:lpstr>
      <vt:lpstr>PowerPoint 簡報</vt:lpstr>
      <vt:lpstr>PowerPoint 簡報</vt:lpstr>
      <vt:lpstr>PowerPoint 簡報</vt:lpstr>
    </vt:vector>
  </TitlesOfParts>
  <Company>華岡藝校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kaizulin</dc:creator>
  <cp:lastModifiedBy>max</cp:lastModifiedBy>
  <cp:revision>64</cp:revision>
  <cp:lastPrinted>2017-09-14T03:31:46Z</cp:lastPrinted>
  <dcterms:created xsi:type="dcterms:W3CDTF">2007-03-20T08:06:30Z</dcterms:created>
  <dcterms:modified xsi:type="dcterms:W3CDTF">2018-02-26T03:47:11Z</dcterms:modified>
</cp:coreProperties>
</file>